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56" r:id="rId2"/>
    <p:sldId id="257" r:id="rId3"/>
    <p:sldId id="276" r:id="rId4"/>
    <p:sldId id="258" r:id="rId5"/>
    <p:sldId id="259" r:id="rId6"/>
    <p:sldId id="260" r:id="rId7"/>
    <p:sldId id="261" r:id="rId8"/>
    <p:sldId id="262" r:id="rId9"/>
    <p:sldId id="278" r:id="rId10"/>
    <p:sldId id="263" r:id="rId11"/>
    <p:sldId id="264" r:id="rId12"/>
    <p:sldId id="279" r:id="rId13"/>
    <p:sldId id="280" r:id="rId14"/>
    <p:sldId id="265" r:id="rId15"/>
    <p:sldId id="281" r:id="rId16"/>
    <p:sldId id="266" r:id="rId17"/>
    <p:sldId id="267" r:id="rId18"/>
    <p:sldId id="268" r:id="rId19"/>
    <p:sldId id="288" r:id="rId20"/>
    <p:sldId id="269" r:id="rId21"/>
    <p:sldId id="270" r:id="rId22"/>
    <p:sldId id="282" r:id="rId23"/>
    <p:sldId id="271" r:id="rId24"/>
    <p:sldId id="286" r:id="rId25"/>
    <p:sldId id="272" r:id="rId26"/>
    <p:sldId id="283" r:id="rId27"/>
    <p:sldId id="273" r:id="rId28"/>
    <p:sldId id="284" r:id="rId29"/>
    <p:sldId id="27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9" autoAdjust="0"/>
    <p:restoredTop sz="95812" autoAdjust="0"/>
  </p:normalViewPr>
  <p:slideViewPr>
    <p:cSldViewPr>
      <p:cViewPr>
        <p:scale>
          <a:sx n="70" d="100"/>
          <a:sy n="70" d="100"/>
        </p:scale>
        <p:origin x="-1368"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19EC33-59AD-4841-BD98-188C47E5ABDC}" type="datetimeFigureOut">
              <a:rPr lang="en-US" smtClean="0"/>
              <a:pPr/>
              <a:t>10/15/2020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0CEBB-5E2D-42CD-8954-E42AEA15F745}" type="slidenum">
              <a:rPr lang="en-IN" smtClean="0"/>
              <a:pPr/>
              <a:t>‹#›</a:t>
            </a:fld>
            <a:endParaRPr lang="en-IN"/>
          </a:p>
        </p:txBody>
      </p:sp>
    </p:spTree>
    <p:extLst>
      <p:ext uri="{BB962C8B-B14F-4D97-AF65-F5344CB8AC3E}">
        <p14:creationId xmlns:p14="http://schemas.microsoft.com/office/powerpoint/2010/main" val="2521127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DFB0CEBB-5E2D-42CD-8954-E42AEA15F745}" type="slidenum">
              <a:rPr lang="en-IN" smtClean="0"/>
              <a:pPr/>
              <a:t>1</a:t>
            </a:fld>
            <a:endParaRPr lang="en-IN"/>
          </a:p>
        </p:txBody>
      </p:sp>
    </p:spTree>
    <p:extLst>
      <p:ext uri="{BB962C8B-B14F-4D97-AF65-F5344CB8AC3E}">
        <p14:creationId xmlns:p14="http://schemas.microsoft.com/office/powerpoint/2010/main" val="410179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FB0CEBB-5E2D-42CD-8954-E42AEA15F745}"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10/15/2020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10/15/2020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10/15/2020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10/15/2020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10/15/2020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10/15/2020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10/15/2020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4293096"/>
            <a:ext cx="7406640" cy="1472184"/>
          </a:xfrm>
        </p:spPr>
        <p:txBody>
          <a:bodyPr>
            <a:normAutofit fontScale="90000"/>
          </a:bodyPr>
          <a:lstStyle/>
          <a:p>
            <a:r>
              <a:rPr lang="en-US" sz="4900" dirty="0" smtClean="0"/>
              <a:t>ATMOSPHERE</a:t>
            </a:r>
            <a:r>
              <a:rPr lang="en-US" sz="4900" dirty="0"/>
              <a:t/>
            </a:r>
            <a:br>
              <a:rPr lang="en-US" sz="4900" dirty="0"/>
            </a:br>
            <a:r>
              <a:rPr lang="en-US" sz="4900" dirty="0"/>
              <a:t>Dr. </a:t>
            </a:r>
            <a:r>
              <a:rPr lang="en-US" sz="4900" dirty="0" err="1"/>
              <a:t>Shakha</a:t>
            </a:r>
            <a:r>
              <a:rPr lang="en-US" sz="4900" dirty="0"/>
              <a:t> Sharda</a:t>
            </a:r>
            <a:r>
              <a:rPr lang="en-US" sz="3200" dirty="0"/>
              <a:t/>
            </a:r>
            <a:br>
              <a:rPr lang="en-US" sz="3200" dirty="0"/>
            </a:br>
            <a:r>
              <a:rPr lang="en-US" sz="3200" dirty="0"/>
              <a:t/>
            </a:r>
            <a:br>
              <a:rPr lang="en-US" sz="3200" dirty="0"/>
            </a:br>
            <a:r>
              <a:rPr lang="en-US" sz="3200" dirty="0" smtClean="0"/>
              <a:t/>
            </a:r>
            <a:br>
              <a:rPr lang="en-US" sz="3200" dirty="0" smtClean="0"/>
            </a:br>
            <a:endParaRPr lang="th-TH" dirty="0"/>
          </a:p>
        </p:txBody>
      </p:sp>
    </p:spTree>
    <p:custDataLst>
      <p:tags r:id="rId1"/>
    </p:custDataLst>
    <p:extLst>
      <p:ext uri="{BB962C8B-B14F-4D97-AF65-F5344CB8AC3E}">
        <p14:creationId xmlns:p14="http://schemas.microsoft.com/office/powerpoint/2010/main" val="3679898090"/>
      </p:ext>
    </p:extLst>
  </p:cSld>
  <p:clrMapOvr>
    <a:masterClrMapping/>
  </p:clrMapOvr>
  <p:transition spd="slow" advTm="198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6512511" cy="792088"/>
          </a:xfrm>
        </p:spPr>
        <p:txBody>
          <a:bodyPr>
            <a:normAutofit/>
          </a:bodyPr>
          <a:lstStyle/>
          <a:p>
            <a:r>
              <a:rPr lang="en-US" sz="4000" b="1" dirty="0" smtClean="0"/>
              <a:t>Air pollution</a:t>
            </a:r>
            <a:endParaRPr lang="th-TH" sz="4000" b="1" dirty="0"/>
          </a:p>
        </p:txBody>
      </p:sp>
      <p:sp>
        <p:nvSpPr>
          <p:cNvPr id="3" name="Content Placeholder 2"/>
          <p:cNvSpPr>
            <a:spLocks noGrp="1"/>
          </p:cNvSpPr>
          <p:nvPr>
            <p:ph sz="quarter" idx="1"/>
          </p:nvPr>
        </p:nvSpPr>
        <p:spPr>
          <a:xfrm>
            <a:off x="30940" y="764704"/>
            <a:ext cx="8352928" cy="5904656"/>
          </a:xfrm>
        </p:spPr>
        <p:txBody>
          <a:bodyPr>
            <a:noAutofit/>
          </a:bodyPr>
          <a:lstStyle/>
          <a:p>
            <a:r>
              <a:rPr lang="en-US" sz="3200" b="1" dirty="0" smtClean="0"/>
              <a:t>WHO (World Health Organization)</a:t>
            </a:r>
          </a:p>
          <a:p>
            <a:pPr marL="0" indent="0">
              <a:buNone/>
            </a:pPr>
            <a:r>
              <a:rPr lang="en-US" sz="3200" dirty="0"/>
              <a:t>	</a:t>
            </a:r>
            <a:r>
              <a:rPr lang="en-US" sz="3200" dirty="0" smtClean="0"/>
              <a:t> </a:t>
            </a:r>
            <a:r>
              <a:rPr lang="en-US" sz="3200" i="1" dirty="0" smtClean="0"/>
              <a:t>the presence of materials in air in such  concentration which are harmful to man and environment is known as air pollution.</a:t>
            </a:r>
          </a:p>
          <a:p>
            <a:r>
              <a:rPr lang="en-US" sz="3200" b="1" dirty="0" smtClean="0"/>
              <a:t>Sources</a:t>
            </a:r>
          </a:p>
          <a:p>
            <a:pPr marL="0" indent="0">
              <a:buNone/>
            </a:pPr>
            <a:r>
              <a:rPr lang="en-US" sz="3200" dirty="0"/>
              <a:t>	</a:t>
            </a:r>
            <a:r>
              <a:rPr lang="en-US" sz="3200" b="1" dirty="0" smtClean="0"/>
              <a:t>Natural</a:t>
            </a:r>
            <a:r>
              <a:rPr lang="en-US" sz="3200" dirty="0" smtClean="0"/>
              <a:t>: e.g. Volcanic eruptions, forest fires</a:t>
            </a:r>
          </a:p>
          <a:p>
            <a:pPr marL="0" indent="0">
              <a:buNone/>
            </a:pPr>
            <a:r>
              <a:rPr lang="en-US" sz="3200" dirty="0"/>
              <a:t>	</a:t>
            </a:r>
            <a:r>
              <a:rPr lang="en-US" sz="3200" b="1" dirty="0" smtClean="0"/>
              <a:t>Man-made</a:t>
            </a:r>
            <a:r>
              <a:rPr lang="en-US" sz="3200" dirty="0" smtClean="0"/>
              <a:t>: </a:t>
            </a:r>
            <a:r>
              <a:rPr lang="en-US" sz="3200" dirty="0" err="1" smtClean="0"/>
              <a:t>e.g.combustion</a:t>
            </a:r>
            <a:r>
              <a:rPr lang="en-US" sz="3200" dirty="0" smtClean="0"/>
              <a:t>, industrial processes, agricultural activities, household activities</a:t>
            </a:r>
          </a:p>
        </p:txBody>
      </p:sp>
    </p:spTree>
    <p:extLst>
      <p:ext uri="{BB962C8B-B14F-4D97-AF65-F5344CB8AC3E}">
        <p14:creationId xmlns:p14="http://schemas.microsoft.com/office/powerpoint/2010/main" val="4789167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384719" cy="1143000"/>
          </a:xfrm>
        </p:spPr>
        <p:txBody>
          <a:bodyPr>
            <a:noAutofit/>
          </a:bodyPr>
          <a:lstStyle/>
          <a:p>
            <a:r>
              <a:rPr lang="en-US" sz="4800" b="1" dirty="0" smtClean="0"/>
              <a:t>Types of air pollutants</a:t>
            </a:r>
            <a:endParaRPr lang="th-TH" sz="4800" b="1" dirty="0"/>
          </a:p>
        </p:txBody>
      </p:sp>
      <p:sp>
        <p:nvSpPr>
          <p:cNvPr id="3" name="Content Placeholder 2"/>
          <p:cNvSpPr>
            <a:spLocks noGrp="1"/>
          </p:cNvSpPr>
          <p:nvPr>
            <p:ph sz="quarter" idx="1"/>
          </p:nvPr>
        </p:nvSpPr>
        <p:spPr>
          <a:xfrm>
            <a:off x="539552" y="1700808"/>
            <a:ext cx="8352928" cy="4680520"/>
          </a:xfrm>
        </p:spPr>
        <p:txBody>
          <a:bodyPr>
            <a:normAutofit/>
          </a:bodyPr>
          <a:lstStyle/>
          <a:p>
            <a:r>
              <a:rPr lang="en-US" sz="3600" dirty="0" smtClean="0"/>
              <a:t>Primary pollutants</a:t>
            </a:r>
          </a:p>
          <a:p>
            <a:pPr marL="0" indent="0">
              <a:buNone/>
            </a:pPr>
            <a:r>
              <a:rPr lang="en-US" sz="3600" dirty="0" smtClean="0"/>
              <a:t>	remain as such in air : CO,NO,</a:t>
            </a:r>
            <a:r>
              <a:rPr lang="en-US" sz="3600" dirty="0"/>
              <a:t> SO</a:t>
            </a:r>
            <a:r>
              <a:rPr lang="en-US" sz="3600" baseline="-25000" dirty="0"/>
              <a:t>2</a:t>
            </a:r>
            <a:r>
              <a:rPr lang="en-US" sz="3600" dirty="0" smtClean="0"/>
              <a:t>, HC, CO</a:t>
            </a:r>
            <a:r>
              <a:rPr lang="en-US" sz="3600" baseline="-25000" dirty="0" smtClean="0"/>
              <a:t>2,</a:t>
            </a:r>
            <a:r>
              <a:rPr lang="en-US" sz="3600" dirty="0" smtClean="0"/>
              <a:t> NO</a:t>
            </a:r>
            <a:r>
              <a:rPr lang="en-US" sz="3600" baseline="-25000" dirty="0" smtClean="0"/>
              <a:t>2,</a:t>
            </a:r>
            <a:r>
              <a:rPr lang="en-US" sz="3600" dirty="0" smtClean="0"/>
              <a:t> SPM and CFC</a:t>
            </a:r>
          </a:p>
          <a:p>
            <a:r>
              <a:rPr lang="en-US" sz="3600" dirty="0" smtClean="0"/>
              <a:t>Secondary pollutants</a:t>
            </a:r>
          </a:p>
          <a:p>
            <a:pPr marL="0" indent="0">
              <a:buNone/>
            </a:pPr>
            <a:r>
              <a:rPr lang="en-US" sz="3600" dirty="0"/>
              <a:t>	</a:t>
            </a:r>
            <a:r>
              <a:rPr lang="en-US" sz="3600" dirty="0" smtClean="0"/>
              <a:t>formed due to chemical reactions among 	primary pollutants : ozone, smog, acid rain</a:t>
            </a:r>
            <a:endParaRPr lang="th-TH" sz="3600" dirty="0"/>
          </a:p>
        </p:txBody>
      </p:sp>
    </p:spTree>
    <p:extLst>
      <p:ext uri="{BB962C8B-B14F-4D97-AF65-F5344CB8AC3E}">
        <p14:creationId xmlns:p14="http://schemas.microsoft.com/office/powerpoint/2010/main" val="19320558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Desktop\primary-pollutants.jpg"/>
          <p:cNvPicPr>
            <a:picLocks noChangeAspect="1" noChangeArrowheads="1"/>
          </p:cNvPicPr>
          <p:nvPr/>
        </p:nvPicPr>
        <p:blipFill>
          <a:blip r:embed="rId2"/>
          <a:srcRect/>
          <a:stretch>
            <a:fillRect/>
          </a:stretch>
        </p:blipFill>
        <p:spPr bwMode="auto">
          <a:xfrm>
            <a:off x="476221" y="0"/>
            <a:ext cx="8096307" cy="4286256"/>
          </a:xfrm>
          <a:prstGeom prst="rect">
            <a:avLst/>
          </a:prstGeom>
          <a:noFill/>
        </p:spPr>
      </p:pic>
      <p:sp>
        <p:nvSpPr>
          <p:cNvPr id="3" name="Rectangle 2"/>
          <p:cNvSpPr/>
          <p:nvPr/>
        </p:nvSpPr>
        <p:spPr>
          <a:xfrm>
            <a:off x="285720" y="2690336"/>
            <a:ext cx="8643998" cy="4154984"/>
          </a:xfrm>
          <a:prstGeom prst="rect">
            <a:avLst/>
          </a:prstGeom>
        </p:spPr>
        <p:txBody>
          <a:bodyPr wrap="square">
            <a:spAutoFit/>
          </a:bodyPr>
          <a:lstStyle/>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r>
              <a:rPr lang="en-IN" sz="2400" dirty="0" smtClean="0">
                <a:latin typeface="Arial Black" pitchFamily="34" charset="0"/>
              </a:rPr>
              <a:t>14 out of 20 most polluted cities of the world are in India and four out of these are in Punjab. NCR the most polluted region of the world where during smog each one inhales toxins equal to 30 cigarettes a day</a:t>
            </a:r>
            <a:endParaRPr lang="en-IN" sz="2400" dirty="0">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Desktop\JC020)Prim&amp; SecFree-Nor.jpg"/>
          <p:cNvPicPr>
            <a:picLocks noChangeAspect="1" noChangeArrowheads="1"/>
          </p:cNvPicPr>
          <p:nvPr/>
        </p:nvPicPr>
        <p:blipFill>
          <a:blip r:embed="rId2"/>
          <a:srcRect/>
          <a:stretch>
            <a:fillRect/>
          </a:stretch>
        </p:blipFill>
        <p:spPr bwMode="auto">
          <a:xfrm>
            <a:off x="168461" y="285728"/>
            <a:ext cx="8822861" cy="6143668"/>
          </a:xfrm>
          <a:prstGeom prst="rect">
            <a:avLst/>
          </a:prstGeom>
          <a:noFill/>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188640"/>
            <a:ext cx="9020678" cy="1143000"/>
          </a:xfrm>
        </p:spPr>
        <p:txBody>
          <a:bodyPr>
            <a:normAutofit/>
          </a:bodyPr>
          <a:lstStyle/>
          <a:p>
            <a:r>
              <a:rPr lang="en-US" sz="5400" b="1" dirty="0" smtClean="0"/>
              <a:t>Oxides of carbon</a:t>
            </a:r>
            <a:endParaRPr lang="th-TH" sz="5400" b="1" dirty="0"/>
          </a:p>
        </p:txBody>
      </p:sp>
      <p:sp>
        <p:nvSpPr>
          <p:cNvPr id="3" name="Content Placeholder 2"/>
          <p:cNvSpPr>
            <a:spLocks noGrp="1"/>
          </p:cNvSpPr>
          <p:nvPr>
            <p:ph sz="quarter" idx="1"/>
          </p:nvPr>
        </p:nvSpPr>
        <p:spPr>
          <a:xfrm>
            <a:off x="611560" y="1412776"/>
            <a:ext cx="8064896" cy="4968552"/>
          </a:xfrm>
        </p:spPr>
        <p:txBody>
          <a:bodyPr>
            <a:normAutofit/>
          </a:bodyPr>
          <a:lstStyle/>
          <a:p>
            <a:pPr marL="45720" indent="0">
              <a:buNone/>
            </a:pPr>
            <a:r>
              <a:rPr lang="en-US" sz="3200" b="1" dirty="0" smtClean="0"/>
              <a:t>CO</a:t>
            </a:r>
            <a:r>
              <a:rPr lang="en-US" sz="3200" dirty="0" smtClean="0"/>
              <a:t>: incomplete combustion</a:t>
            </a:r>
          </a:p>
          <a:p>
            <a:pPr marL="914400" lvl="1" indent="-457200">
              <a:buFont typeface="Arial" pitchFamily="34" charset="0"/>
              <a:buChar char="•"/>
            </a:pPr>
            <a:r>
              <a:rPr lang="en-US" sz="3200" dirty="0" smtClean="0"/>
              <a:t>hypoxia : O deficiency</a:t>
            </a:r>
          </a:p>
          <a:p>
            <a:pPr marL="914400" lvl="1" indent="-457200">
              <a:buFont typeface="Arial" pitchFamily="34" charset="0"/>
              <a:buChar char="•"/>
            </a:pPr>
            <a:r>
              <a:rPr lang="en-US" sz="3200" dirty="0" smtClean="0"/>
              <a:t>anoxia  : CO poisoning</a:t>
            </a:r>
          </a:p>
          <a:p>
            <a:pPr marL="457200" lvl="1" indent="0">
              <a:buNone/>
            </a:pPr>
            <a:r>
              <a:rPr lang="en-US" sz="3200" b="1" dirty="0" smtClean="0"/>
              <a:t>CO</a:t>
            </a:r>
            <a:r>
              <a:rPr lang="en-US" sz="3200" b="1" baseline="-25000" dirty="0" smtClean="0"/>
              <a:t>2</a:t>
            </a:r>
            <a:r>
              <a:rPr lang="en-US" sz="3200" baseline="-25000" dirty="0" smtClean="0"/>
              <a:t> </a:t>
            </a:r>
            <a:r>
              <a:rPr lang="en-US" sz="3200" dirty="0" smtClean="0"/>
              <a:t>: complete burning</a:t>
            </a:r>
          </a:p>
          <a:p>
            <a:pPr marL="914400" lvl="1" indent="-457200">
              <a:buFont typeface="Arial" pitchFamily="34" charset="0"/>
              <a:buChar char="•"/>
            </a:pPr>
            <a:r>
              <a:rPr lang="en-US" sz="3200" dirty="0" smtClean="0"/>
              <a:t>ocean acidification</a:t>
            </a:r>
          </a:p>
          <a:p>
            <a:pPr marL="914400" lvl="1" indent="-457200">
              <a:buFont typeface="Arial" pitchFamily="34" charset="0"/>
              <a:buChar char="•"/>
            </a:pPr>
            <a:r>
              <a:rPr lang="en-US" sz="3200" dirty="0" smtClean="0"/>
              <a:t>green house effect: CO</a:t>
            </a:r>
            <a:r>
              <a:rPr lang="en-US" sz="3200" baseline="-25000" dirty="0" smtClean="0"/>
              <a:t>2</a:t>
            </a:r>
            <a:r>
              <a:rPr lang="en-US" sz="3200" dirty="0" smtClean="0"/>
              <a:t>, CH</a:t>
            </a:r>
            <a:r>
              <a:rPr lang="en-US" sz="3200" baseline="-25000" dirty="0" smtClean="0"/>
              <a:t>4</a:t>
            </a:r>
            <a:r>
              <a:rPr lang="en-US" sz="3200" dirty="0" smtClean="0"/>
              <a:t>         N</a:t>
            </a:r>
            <a:r>
              <a:rPr lang="en-US" sz="3200" baseline="-25000" dirty="0" smtClean="0"/>
              <a:t>2</a:t>
            </a:r>
            <a:r>
              <a:rPr lang="en-US" sz="3200" dirty="0" smtClean="0"/>
              <a:t>Oand CFC’s (Green House Gases)</a:t>
            </a:r>
          </a:p>
          <a:p>
            <a:pPr marL="914400" lvl="1" indent="-457200">
              <a:buFont typeface="Arial" pitchFamily="34" charset="0"/>
              <a:buChar char="•"/>
            </a:pPr>
            <a:r>
              <a:rPr lang="en-US" sz="3200" dirty="0" smtClean="0"/>
              <a:t>global warming</a:t>
            </a:r>
          </a:p>
          <a:p>
            <a:pPr marL="914400" lvl="1" indent="-457200">
              <a:buFont typeface="Arial" pitchFamily="34" charset="0"/>
              <a:buChar char="•"/>
            </a:pPr>
            <a:endParaRPr lang="en-US" sz="3200" dirty="0" smtClean="0"/>
          </a:p>
        </p:txBody>
      </p:sp>
    </p:spTree>
    <p:extLst>
      <p:ext uri="{BB962C8B-B14F-4D97-AF65-F5344CB8AC3E}">
        <p14:creationId xmlns:p14="http://schemas.microsoft.com/office/powerpoint/2010/main" val="22722430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Desktop\download.jpg"/>
          <p:cNvPicPr>
            <a:picLocks noChangeAspect="1" noChangeArrowheads="1"/>
          </p:cNvPicPr>
          <p:nvPr/>
        </p:nvPicPr>
        <p:blipFill>
          <a:blip r:embed="rId2"/>
          <a:srcRect/>
          <a:stretch>
            <a:fillRect/>
          </a:stretch>
        </p:blipFill>
        <p:spPr bwMode="auto">
          <a:xfrm>
            <a:off x="785786" y="785793"/>
            <a:ext cx="7086935" cy="5675195"/>
          </a:xfrm>
          <a:prstGeom prst="rect">
            <a:avLst/>
          </a:prstGeom>
          <a:noFill/>
        </p:spPr>
      </p:pic>
      <p:sp>
        <p:nvSpPr>
          <p:cNvPr id="3" name="TextBox 2"/>
          <p:cNvSpPr txBox="1"/>
          <p:nvPr/>
        </p:nvSpPr>
        <p:spPr>
          <a:xfrm>
            <a:off x="785786" y="0"/>
            <a:ext cx="7458622" cy="707886"/>
          </a:xfrm>
          <a:prstGeom prst="rect">
            <a:avLst/>
          </a:prstGeom>
          <a:noFill/>
        </p:spPr>
        <p:txBody>
          <a:bodyPr wrap="square" rtlCol="0">
            <a:spAutoFit/>
          </a:bodyPr>
          <a:lstStyle/>
          <a:p>
            <a:r>
              <a:rPr lang="en-IN" sz="4000" b="1" dirty="0" smtClean="0"/>
              <a:t>GREEN HOUSE EFFECT</a:t>
            </a:r>
            <a:endParaRPr lang="en-IN" sz="4000" b="1"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circle(in)">
                                      <p:cBhvr>
                                        <p:cTn id="10"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9910"/>
            <a:ext cx="6512511" cy="1143000"/>
          </a:xfrm>
        </p:spPr>
        <p:txBody>
          <a:bodyPr/>
          <a:lstStyle/>
          <a:p>
            <a:r>
              <a:rPr lang="en-US" b="1" dirty="0" smtClean="0"/>
              <a:t>Oxides of </a:t>
            </a:r>
            <a:r>
              <a:rPr lang="en-US" b="1" dirty="0">
                <a:effectLst/>
              </a:rPr>
              <a:t>SO</a:t>
            </a:r>
            <a:r>
              <a:rPr lang="en-US" b="1" baseline="-25000" dirty="0">
                <a:effectLst/>
              </a:rPr>
              <a:t>2</a:t>
            </a:r>
            <a:endParaRPr lang="th-TH" b="1" dirty="0"/>
          </a:p>
        </p:txBody>
      </p:sp>
      <p:sp>
        <p:nvSpPr>
          <p:cNvPr id="3" name="Content Placeholder 2"/>
          <p:cNvSpPr>
            <a:spLocks noGrp="1"/>
          </p:cNvSpPr>
          <p:nvPr>
            <p:ph sz="quarter" idx="1"/>
          </p:nvPr>
        </p:nvSpPr>
        <p:spPr>
          <a:xfrm>
            <a:off x="251520" y="980728"/>
            <a:ext cx="8496944" cy="5400600"/>
          </a:xfrm>
        </p:spPr>
        <p:txBody>
          <a:bodyPr>
            <a:normAutofit/>
          </a:bodyPr>
          <a:lstStyle/>
          <a:p>
            <a:endParaRPr lang="en-US" sz="3200" dirty="0" smtClean="0"/>
          </a:p>
          <a:p>
            <a:r>
              <a:rPr lang="en-US" sz="3200" dirty="0" smtClean="0"/>
              <a:t>Cause acid rain</a:t>
            </a:r>
          </a:p>
          <a:p>
            <a:r>
              <a:rPr lang="en-US" sz="3200" dirty="0" smtClean="0"/>
              <a:t>Leads to </a:t>
            </a:r>
            <a:r>
              <a:rPr lang="en-US" sz="3200" dirty="0" err="1" smtClean="0"/>
              <a:t>chlorosis</a:t>
            </a:r>
            <a:r>
              <a:rPr lang="en-US" sz="3200" dirty="0" smtClean="0"/>
              <a:t> (yellowing of leaves) and necrosis ( death of tissues)</a:t>
            </a:r>
          </a:p>
          <a:p>
            <a:r>
              <a:rPr lang="en-US" sz="3200" dirty="0" smtClean="0"/>
              <a:t>Discoloration of buildings</a:t>
            </a:r>
          </a:p>
          <a:p>
            <a:r>
              <a:rPr lang="en-US" sz="3200" dirty="0" smtClean="0"/>
              <a:t>Irritation in eyes</a:t>
            </a:r>
          </a:p>
          <a:p>
            <a:r>
              <a:rPr lang="en-US" sz="3200" dirty="0" smtClean="0"/>
              <a:t>Asthma</a:t>
            </a:r>
          </a:p>
          <a:p>
            <a:r>
              <a:rPr lang="en-US" sz="3200" dirty="0" smtClean="0"/>
              <a:t>Kills fishes</a:t>
            </a:r>
          </a:p>
          <a:p>
            <a:r>
              <a:rPr lang="en-US" sz="3200" dirty="0" smtClean="0"/>
              <a:t>Mutagenic properties</a:t>
            </a:r>
            <a:endParaRPr lang="th-TH" sz="3200" dirty="0"/>
          </a:p>
        </p:txBody>
      </p:sp>
    </p:spTree>
    <p:extLst>
      <p:ext uri="{BB962C8B-B14F-4D97-AF65-F5344CB8AC3E}">
        <p14:creationId xmlns:p14="http://schemas.microsoft.com/office/powerpoint/2010/main" val="17224007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44759" cy="792088"/>
          </a:xfrm>
        </p:spPr>
        <p:txBody>
          <a:bodyPr/>
          <a:lstStyle/>
          <a:p>
            <a:r>
              <a:rPr lang="en-US" b="1" dirty="0" smtClean="0"/>
              <a:t>Oxides of </a:t>
            </a:r>
            <a:r>
              <a:rPr lang="en-US" b="1" dirty="0">
                <a:effectLst/>
              </a:rPr>
              <a:t>NO</a:t>
            </a:r>
            <a:r>
              <a:rPr lang="en-US" b="1" baseline="-25000" dirty="0">
                <a:effectLst/>
              </a:rPr>
              <a:t>2</a:t>
            </a:r>
            <a:endParaRPr lang="th-TH" b="1" dirty="0"/>
          </a:p>
        </p:txBody>
      </p:sp>
      <p:sp>
        <p:nvSpPr>
          <p:cNvPr id="3" name="Content Placeholder 2"/>
          <p:cNvSpPr>
            <a:spLocks noGrp="1"/>
          </p:cNvSpPr>
          <p:nvPr>
            <p:ph sz="quarter" idx="1"/>
          </p:nvPr>
        </p:nvSpPr>
        <p:spPr>
          <a:xfrm>
            <a:off x="251520" y="1196752"/>
            <a:ext cx="8496944" cy="5112568"/>
          </a:xfrm>
        </p:spPr>
        <p:txBody>
          <a:bodyPr>
            <a:noAutofit/>
          </a:bodyPr>
          <a:lstStyle/>
          <a:p>
            <a:pPr algn="just">
              <a:buFont typeface="Wingdings" pitchFamily="2" charset="2"/>
              <a:buChar char="§"/>
            </a:pPr>
            <a:r>
              <a:rPr lang="en-US" sz="3200" dirty="0" smtClean="0"/>
              <a:t>Photochemical smog</a:t>
            </a:r>
          </a:p>
          <a:p>
            <a:pPr algn="just">
              <a:buFont typeface="Wingdings" pitchFamily="2" charset="2"/>
              <a:buChar char="§"/>
            </a:pPr>
            <a:r>
              <a:rPr lang="en-US" sz="3200" dirty="0" smtClean="0"/>
              <a:t>PAN (</a:t>
            </a:r>
            <a:r>
              <a:rPr lang="en-US" sz="3200" dirty="0" err="1" smtClean="0"/>
              <a:t>Peroxy</a:t>
            </a:r>
            <a:r>
              <a:rPr lang="en-US" sz="3200" dirty="0" smtClean="0"/>
              <a:t> Acyl Nitrate)</a:t>
            </a:r>
          </a:p>
          <a:p>
            <a:pPr algn="just">
              <a:buFont typeface="Wingdings" pitchFamily="2" charset="2"/>
              <a:buChar char="§"/>
            </a:pPr>
            <a:r>
              <a:rPr lang="en-US" sz="3200" dirty="0" smtClean="0"/>
              <a:t>Acid rain</a:t>
            </a:r>
          </a:p>
          <a:p>
            <a:pPr algn="just">
              <a:buFont typeface="Wingdings" pitchFamily="2" charset="2"/>
              <a:buChar char="§"/>
            </a:pPr>
            <a:r>
              <a:rPr lang="en-US" sz="3200" dirty="0" smtClean="0"/>
              <a:t>Corrosion of metals</a:t>
            </a:r>
          </a:p>
          <a:p>
            <a:pPr algn="just">
              <a:buFont typeface="Wingdings" pitchFamily="2" charset="2"/>
              <a:buChar char="§"/>
            </a:pPr>
            <a:r>
              <a:rPr lang="en-US" sz="3200" dirty="0" smtClean="0"/>
              <a:t>Fading of textiles</a:t>
            </a:r>
          </a:p>
          <a:p>
            <a:pPr algn="just">
              <a:buFont typeface="Wingdings" pitchFamily="2" charset="2"/>
              <a:buChar char="§"/>
            </a:pPr>
            <a:r>
              <a:rPr lang="en-US" sz="3200" dirty="0" smtClean="0"/>
              <a:t>Necrosis, defoliation</a:t>
            </a:r>
          </a:p>
          <a:p>
            <a:pPr algn="just">
              <a:buFont typeface="Wingdings" pitchFamily="2" charset="2"/>
              <a:buChar char="§"/>
            </a:pPr>
            <a:r>
              <a:rPr lang="en-US" sz="3200" dirty="0" smtClean="0"/>
              <a:t>Eye irritation, lung </a:t>
            </a:r>
            <a:r>
              <a:rPr lang="en-US" sz="3200" dirty="0" err="1" smtClean="0"/>
              <a:t>odema</a:t>
            </a:r>
            <a:r>
              <a:rPr lang="en-US" sz="3200" dirty="0" smtClean="0"/>
              <a:t>, blood congestion</a:t>
            </a:r>
          </a:p>
          <a:p>
            <a:pPr algn="just">
              <a:buFont typeface="Wingdings" pitchFamily="2" charset="2"/>
              <a:buChar char="§"/>
            </a:pPr>
            <a:r>
              <a:rPr lang="en-US" sz="3200" dirty="0" smtClean="0"/>
              <a:t>Injury to lungs, liver and kidneys</a:t>
            </a:r>
          </a:p>
          <a:p>
            <a:pPr algn="just"/>
            <a:endParaRPr lang="th-TH" sz="3200" dirty="0"/>
          </a:p>
        </p:txBody>
      </p:sp>
    </p:spTree>
    <p:extLst>
      <p:ext uri="{BB962C8B-B14F-4D97-AF65-F5344CB8AC3E}">
        <p14:creationId xmlns:p14="http://schemas.microsoft.com/office/powerpoint/2010/main" val="7085905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dissolv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ssolv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dissolv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dissolv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dissolv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dissolv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dissolv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0"/>
            <a:ext cx="8581734" cy="1143000"/>
          </a:xfrm>
        </p:spPr>
        <p:txBody>
          <a:bodyPr>
            <a:normAutofit/>
          </a:bodyPr>
          <a:lstStyle/>
          <a:p>
            <a:r>
              <a:rPr lang="en-US" b="1" dirty="0" smtClean="0"/>
              <a:t>SPM (Suspended Particulate Matter)</a:t>
            </a:r>
            <a:endParaRPr lang="th-TH" b="1" dirty="0"/>
          </a:p>
        </p:txBody>
      </p:sp>
      <p:sp>
        <p:nvSpPr>
          <p:cNvPr id="3" name="Content Placeholder 2"/>
          <p:cNvSpPr>
            <a:spLocks noGrp="1"/>
          </p:cNvSpPr>
          <p:nvPr>
            <p:ph sz="quarter" idx="1"/>
          </p:nvPr>
        </p:nvSpPr>
        <p:spPr>
          <a:xfrm>
            <a:off x="539552" y="1340768"/>
            <a:ext cx="8424936" cy="5328592"/>
          </a:xfrm>
        </p:spPr>
        <p:txBody>
          <a:bodyPr>
            <a:normAutofit/>
          </a:bodyPr>
          <a:lstStyle/>
          <a:p>
            <a:pPr>
              <a:buFont typeface="Arial" pitchFamily="34" charset="0"/>
              <a:buChar char="•"/>
            </a:pPr>
            <a:r>
              <a:rPr lang="en-US" sz="3200" dirty="0" smtClean="0"/>
              <a:t>Cotton dust : </a:t>
            </a:r>
            <a:r>
              <a:rPr lang="en-US" sz="3200" dirty="0" err="1" smtClean="0"/>
              <a:t>Bysinosis</a:t>
            </a:r>
            <a:r>
              <a:rPr lang="en-US" sz="3200" dirty="0" smtClean="0"/>
              <a:t>/ Pneumoconiosis</a:t>
            </a:r>
          </a:p>
          <a:p>
            <a:pPr>
              <a:buFont typeface="Arial" pitchFamily="34" charset="0"/>
              <a:buChar char="•"/>
            </a:pPr>
            <a:r>
              <a:rPr lang="en-US" sz="3200" dirty="0" smtClean="0"/>
              <a:t>Stone grinding : Silicosis</a:t>
            </a:r>
          </a:p>
          <a:p>
            <a:pPr>
              <a:buFont typeface="Arial" pitchFamily="34" charset="0"/>
              <a:buChar char="•"/>
            </a:pPr>
            <a:r>
              <a:rPr lang="en-US" sz="3200" dirty="0" smtClean="0"/>
              <a:t>Iron mills           : </a:t>
            </a:r>
            <a:r>
              <a:rPr lang="en-US" sz="3200" dirty="0" err="1" smtClean="0"/>
              <a:t>Siderosis</a:t>
            </a:r>
            <a:endParaRPr lang="en-US" sz="3200" dirty="0" smtClean="0"/>
          </a:p>
          <a:p>
            <a:pPr>
              <a:buFont typeface="Arial" pitchFamily="34" charset="0"/>
              <a:buChar char="•"/>
            </a:pPr>
            <a:r>
              <a:rPr lang="en-US" sz="3200" dirty="0" smtClean="0"/>
              <a:t>Pollen grains     : Hay fever</a:t>
            </a:r>
          </a:p>
          <a:p>
            <a:pPr marL="0" indent="0">
              <a:buNone/>
            </a:pPr>
            <a:r>
              <a:rPr lang="en-US" sz="3200" dirty="0" smtClean="0"/>
              <a:t>Others: </a:t>
            </a:r>
          </a:p>
          <a:p>
            <a:pPr marL="0" indent="0">
              <a:buNone/>
            </a:pPr>
            <a:r>
              <a:rPr lang="en-US" sz="3200" dirty="0" smtClean="0"/>
              <a:t>VOC’s ( Volatile Organic Compounds) : benzene, 	toluene, xylene</a:t>
            </a:r>
          </a:p>
          <a:p>
            <a:pPr>
              <a:buFont typeface="Wingdings" pitchFamily="2" charset="2"/>
              <a:buChar char="Ø"/>
            </a:pPr>
            <a:r>
              <a:rPr lang="en-US" sz="3200" dirty="0" smtClean="0"/>
              <a:t>Carcinogenic</a:t>
            </a:r>
          </a:p>
          <a:p>
            <a:pPr>
              <a:buFont typeface="Wingdings" pitchFamily="2" charset="2"/>
              <a:buChar char="Ø"/>
            </a:pPr>
            <a:r>
              <a:rPr lang="en-US" sz="3200" dirty="0"/>
              <a:t>L</a:t>
            </a:r>
            <a:r>
              <a:rPr lang="en-US" sz="3200" dirty="0" smtClean="0"/>
              <a:t>eukemia</a:t>
            </a:r>
          </a:p>
          <a:p>
            <a:endParaRPr lang="en-US" sz="3200" dirty="0" smtClean="0"/>
          </a:p>
          <a:p>
            <a:endParaRPr lang="th-TH" sz="3200" dirty="0"/>
          </a:p>
        </p:txBody>
      </p:sp>
    </p:spTree>
    <p:extLst>
      <p:ext uri="{BB962C8B-B14F-4D97-AF65-F5344CB8AC3E}">
        <p14:creationId xmlns:p14="http://schemas.microsoft.com/office/powerpoint/2010/main" val="39787320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trips(down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trips(down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strips(down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strips(downLeft)">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strips(downLeft)">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strips(downLeft)">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strips(downLeft)">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strips(downLeft)">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Desktop\pic.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9808541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style.rotation</p:attrName>
                                        </p:attrNameLst>
                                      </p:cBhvr>
                                      <p:tavLst>
                                        <p:tav tm="0">
                                          <p:val>
                                            <p:fltVal val="720"/>
                                          </p:val>
                                        </p:tav>
                                        <p:tav tm="100000">
                                          <p:val>
                                            <p:fltVal val="0"/>
                                          </p:val>
                                        </p:tav>
                                      </p:tavLst>
                                    </p:anim>
                                    <p:anim calcmode="lin" valueType="num">
                                      <p:cBhvr>
                                        <p:cTn id="9" dur="2000" fill="hold"/>
                                        <p:tgtEl>
                                          <p:spTgt spid="1026"/>
                                        </p:tgtEl>
                                        <p:attrNameLst>
                                          <p:attrName>ppt_h</p:attrName>
                                        </p:attrNameLst>
                                      </p:cBhvr>
                                      <p:tavLst>
                                        <p:tav tm="0">
                                          <p:val>
                                            <p:fltVal val="0"/>
                                          </p:val>
                                        </p:tav>
                                        <p:tav tm="100000">
                                          <p:val>
                                            <p:strVal val="#ppt_h"/>
                                          </p:val>
                                        </p:tav>
                                      </p:tavLst>
                                    </p:anim>
                                    <p:anim calcmode="lin" valueType="num">
                                      <p:cBhvr>
                                        <p:cTn id="10" dur="2000" fill="hold"/>
                                        <p:tgtEl>
                                          <p:spTgt spid="10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3" y="0"/>
            <a:ext cx="4392487" cy="764704"/>
          </a:xfrm>
        </p:spPr>
        <p:txBody>
          <a:bodyPr>
            <a:normAutofit/>
          </a:bodyPr>
          <a:lstStyle/>
          <a:p>
            <a:r>
              <a:rPr lang="en-US" sz="3600" b="1" dirty="0" smtClean="0"/>
              <a:t>Introduction</a:t>
            </a:r>
            <a:endParaRPr lang="th-TH" sz="3600" b="1" dirty="0"/>
          </a:p>
        </p:txBody>
      </p:sp>
      <p:sp>
        <p:nvSpPr>
          <p:cNvPr id="3" name="Content Placeholder 2"/>
          <p:cNvSpPr>
            <a:spLocks noGrp="1"/>
          </p:cNvSpPr>
          <p:nvPr>
            <p:ph sz="quarter" idx="1"/>
          </p:nvPr>
        </p:nvSpPr>
        <p:spPr>
          <a:xfrm>
            <a:off x="179512" y="692696"/>
            <a:ext cx="6768752" cy="5976664"/>
          </a:xfrm>
        </p:spPr>
        <p:txBody>
          <a:bodyPr>
            <a:noAutofit/>
          </a:bodyPr>
          <a:lstStyle/>
          <a:p>
            <a:r>
              <a:rPr lang="en-US" sz="2800" dirty="0" smtClean="0"/>
              <a:t>Layer of gases surrounding the Earth</a:t>
            </a:r>
          </a:p>
          <a:p>
            <a:r>
              <a:rPr lang="en-US" sz="2800" dirty="0" smtClean="0"/>
              <a:t>Held due to gravitational pull</a:t>
            </a:r>
          </a:p>
          <a:p>
            <a:r>
              <a:rPr lang="en-US" sz="2800" dirty="0" smtClean="0"/>
              <a:t>Height of atmosphere from sea level is 1600 km</a:t>
            </a:r>
          </a:p>
          <a:p>
            <a:r>
              <a:rPr lang="en-US" sz="2800" dirty="0" smtClean="0"/>
              <a:t>Derived from Greek word “</a:t>
            </a:r>
            <a:r>
              <a:rPr lang="en-US" sz="2800" i="1" dirty="0" err="1" smtClean="0"/>
              <a:t>atmos</a:t>
            </a:r>
            <a:r>
              <a:rPr lang="en-US" sz="2800" dirty="0" smtClean="0"/>
              <a:t>” means </a:t>
            </a:r>
            <a:r>
              <a:rPr lang="en-US" sz="2800" dirty="0" err="1" smtClean="0"/>
              <a:t>vapour</a:t>
            </a:r>
            <a:endParaRPr lang="en-US" sz="2800" dirty="0" smtClean="0"/>
          </a:p>
          <a:p>
            <a:r>
              <a:rPr lang="en-US" sz="2800" dirty="0" smtClean="0"/>
              <a:t>Composition of atmosphere</a:t>
            </a:r>
          </a:p>
          <a:p>
            <a:pPr marL="457200" indent="-457200">
              <a:buFont typeface="Wingdings" pitchFamily="2" charset="2"/>
              <a:buChar char="§"/>
            </a:pPr>
            <a:r>
              <a:rPr lang="en-US" sz="2800" dirty="0" smtClean="0"/>
              <a:t>major : water </a:t>
            </a:r>
            <a:r>
              <a:rPr lang="en-US" sz="2800" dirty="0" err="1" smtClean="0"/>
              <a:t>vapours</a:t>
            </a:r>
            <a:r>
              <a:rPr lang="en-US" sz="2800" dirty="0" smtClean="0"/>
              <a:t>  (most variable component) N; 78% (largest proportion) and O</a:t>
            </a:r>
            <a:r>
              <a:rPr lang="en-US" sz="2800" b="1" baseline="-25000" dirty="0"/>
              <a:t>2</a:t>
            </a:r>
            <a:r>
              <a:rPr lang="en-US" sz="2800" dirty="0" smtClean="0"/>
              <a:t> ; 21%</a:t>
            </a:r>
          </a:p>
          <a:p>
            <a:pPr marL="457200" indent="-457200">
              <a:buFont typeface="Wingdings" pitchFamily="2" charset="2"/>
              <a:buChar char="§"/>
            </a:pPr>
            <a:r>
              <a:rPr lang="en-US" sz="2800" dirty="0" smtClean="0"/>
              <a:t>minor : </a:t>
            </a:r>
            <a:r>
              <a:rPr lang="en-US" sz="2800" dirty="0" err="1" smtClean="0"/>
              <a:t>Ar</a:t>
            </a:r>
            <a:r>
              <a:rPr lang="en-US" sz="2800" dirty="0" smtClean="0"/>
              <a:t>; 0.9, </a:t>
            </a:r>
            <a:r>
              <a:rPr lang="en-US" sz="2800" dirty="0"/>
              <a:t>CO</a:t>
            </a:r>
            <a:r>
              <a:rPr lang="en-US" sz="2800" b="1" baseline="-25000" dirty="0"/>
              <a:t>2</a:t>
            </a:r>
            <a:r>
              <a:rPr lang="en-US" sz="2800" dirty="0" smtClean="0"/>
              <a:t>; 0.03%</a:t>
            </a:r>
          </a:p>
          <a:p>
            <a:pPr marL="457200" indent="-457200">
              <a:buFont typeface="Wingdings" pitchFamily="2" charset="2"/>
              <a:buChar char="§"/>
            </a:pPr>
            <a:r>
              <a:rPr lang="en-US" sz="2800" dirty="0" smtClean="0"/>
              <a:t>trace : Ne, He, </a:t>
            </a:r>
            <a:r>
              <a:rPr lang="en-US" sz="2800" dirty="0" err="1" smtClean="0"/>
              <a:t>Xe</a:t>
            </a:r>
            <a:r>
              <a:rPr lang="en-US" sz="2800" dirty="0" smtClean="0"/>
              <a:t>, </a:t>
            </a:r>
            <a:r>
              <a:rPr lang="en-US" sz="2800" dirty="0" err="1" smtClean="0"/>
              <a:t>Rn</a:t>
            </a:r>
            <a:r>
              <a:rPr lang="en-US" sz="2800" dirty="0" smtClean="0"/>
              <a:t> etc.</a:t>
            </a:r>
            <a:endParaRPr lang="th-TH" sz="2800" dirty="0"/>
          </a:p>
        </p:txBody>
      </p:sp>
      <p:pic>
        <p:nvPicPr>
          <p:cNvPr id="4" name="Picture 2" descr="C:\Users\ad\Desktop\78.jpg"/>
          <p:cNvPicPr>
            <a:picLocks noChangeAspect="1" noChangeArrowheads="1"/>
          </p:cNvPicPr>
          <p:nvPr/>
        </p:nvPicPr>
        <p:blipFill>
          <a:blip r:embed="rId3"/>
          <a:srcRect/>
          <a:stretch>
            <a:fillRect/>
          </a:stretch>
        </p:blipFill>
        <p:spPr bwMode="auto">
          <a:xfrm>
            <a:off x="6732240" y="-6983"/>
            <a:ext cx="2411760" cy="2931927"/>
          </a:xfrm>
          <a:prstGeom prst="rect">
            <a:avLst/>
          </a:prstGeom>
          <a:noFill/>
        </p:spPr>
      </p:pic>
    </p:spTree>
    <p:custDataLst>
      <p:tags r:id="rId1"/>
    </p:custDataLst>
    <p:extLst>
      <p:ext uri="{BB962C8B-B14F-4D97-AF65-F5344CB8AC3E}">
        <p14:creationId xmlns:p14="http://schemas.microsoft.com/office/powerpoint/2010/main" val="3701038818"/>
      </p:ext>
    </p:extLst>
  </p:cSld>
  <p:clrMapOvr>
    <a:masterClrMapping/>
  </p:clrMapOvr>
  <p:transition spd="slow" advTm="16016">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3000"/>
                                        <p:tgtEl>
                                          <p:spTgt spid="3">
                                            <p:txEl>
                                              <p:pRg st="0" end="0"/>
                                            </p:txEl>
                                          </p:spTgt>
                                        </p:tgtEl>
                                      </p:cBhvr>
                                    </p:animEffect>
                                  </p:childTnLst>
                                </p:cTn>
                              </p:par>
                            </p:childTnLst>
                          </p:cTn>
                        </p:par>
                        <p:par>
                          <p:cTn id="12" fill="hold">
                            <p:stCondLst>
                              <p:cond delay="4500"/>
                            </p:stCondLst>
                            <p:childTnLst>
                              <p:par>
                                <p:cTn id="13" presetID="10" presetClass="entr" presetSubtype="0" fill="hold" grpId="0"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3000"/>
                                        <p:tgtEl>
                                          <p:spTgt spid="3">
                                            <p:txEl>
                                              <p:pRg st="1" end="1"/>
                                            </p:txEl>
                                          </p:spTgt>
                                        </p:tgtEl>
                                      </p:cBhvr>
                                    </p:animEffect>
                                  </p:childTnLst>
                                </p:cTn>
                              </p:par>
                            </p:childTnLst>
                          </p:cTn>
                        </p:par>
                        <p:par>
                          <p:cTn id="16" fill="hold">
                            <p:stCondLst>
                              <p:cond delay="8500"/>
                            </p:stCondLst>
                            <p:childTnLst>
                              <p:par>
                                <p:cTn id="17" presetID="10" presetClass="entr" presetSubtype="0" fill="hold" grpId="0"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3000"/>
                                        <p:tgtEl>
                                          <p:spTgt spid="3">
                                            <p:txEl>
                                              <p:pRg st="2" end="2"/>
                                            </p:txEl>
                                          </p:spTgt>
                                        </p:tgtEl>
                                      </p:cBhvr>
                                    </p:animEffect>
                                  </p:childTnLst>
                                </p:cTn>
                              </p:par>
                            </p:childTnLst>
                          </p:cTn>
                        </p:par>
                        <p:par>
                          <p:cTn id="20" fill="hold">
                            <p:stCondLst>
                              <p:cond delay="12500"/>
                            </p:stCondLst>
                            <p:childTnLst>
                              <p:par>
                                <p:cTn id="21" presetID="10" presetClass="entr" presetSubtype="0" fill="hold" grpId="0"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3000"/>
                                        <p:tgtEl>
                                          <p:spTgt spid="3">
                                            <p:txEl>
                                              <p:pRg st="3" end="3"/>
                                            </p:txEl>
                                          </p:spTgt>
                                        </p:tgtEl>
                                      </p:cBhvr>
                                    </p:animEffect>
                                  </p:childTnLst>
                                </p:cTn>
                              </p:par>
                            </p:childTnLst>
                          </p:cTn>
                        </p:par>
                        <p:par>
                          <p:cTn id="24" fill="hold">
                            <p:stCondLst>
                              <p:cond delay="16500"/>
                            </p:stCondLst>
                            <p:childTnLst>
                              <p:par>
                                <p:cTn id="25" presetID="10" presetClass="entr" presetSubtype="0" fill="hold" grpId="0"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000"/>
                                        <p:tgtEl>
                                          <p:spTgt spid="3">
                                            <p:txEl>
                                              <p:pRg st="4" end="4"/>
                                            </p:txEl>
                                          </p:spTgt>
                                        </p:tgtEl>
                                      </p:cBhvr>
                                    </p:animEffect>
                                  </p:childTnLst>
                                </p:cTn>
                              </p:par>
                            </p:childTnLst>
                          </p:cTn>
                        </p:par>
                        <p:par>
                          <p:cTn id="28" fill="hold">
                            <p:stCondLst>
                              <p:cond delay="205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par>
                          <p:cTn id="32" fill="hold">
                            <p:stCondLst>
                              <p:cond delay="21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childTnLst>
                          </p:cTn>
                        </p:par>
                        <p:par>
                          <p:cTn id="36" fill="hold">
                            <p:stCondLst>
                              <p:cond delay="225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44759" cy="648072"/>
          </a:xfrm>
        </p:spPr>
        <p:txBody>
          <a:bodyPr/>
          <a:lstStyle/>
          <a:p>
            <a:r>
              <a:rPr lang="en-US" b="1" dirty="0" smtClean="0"/>
              <a:t>Secondary Pollutants</a:t>
            </a:r>
            <a:endParaRPr lang="th-TH" b="1" dirty="0"/>
          </a:p>
        </p:txBody>
      </p:sp>
      <p:sp>
        <p:nvSpPr>
          <p:cNvPr id="3" name="Content Placeholder 2"/>
          <p:cNvSpPr>
            <a:spLocks noGrp="1"/>
          </p:cNvSpPr>
          <p:nvPr>
            <p:ph sz="quarter" idx="1"/>
          </p:nvPr>
        </p:nvSpPr>
        <p:spPr>
          <a:xfrm>
            <a:off x="107504" y="1196752"/>
            <a:ext cx="8856984" cy="5400600"/>
          </a:xfrm>
        </p:spPr>
        <p:txBody>
          <a:bodyPr>
            <a:noAutofit/>
          </a:bodyPr>
          <a:lstStyle/>
          <a:p>
            <a:pPr algn="just"/>
            <a:r>
              <a:rPr lang="en-US" sz="3600" dirty="0" smtClean="0"/>
              <a:t>Acid rain ( Nitric acid and </a:t>
            </a:r>
            <a:r>
              <a:rPr lang="en-US" sz="3600" dirty="0" err="1" smtClean="0"/>
              <a:t>Sulphuric</a:t>
            </a:r>
            <a:r>
              <a:rPr lang="en-US" sz="3600" dirty="0" smtClean="0"/>
              <a:t> Acid)</a:t>
            </a:r>
          </a:p>
          <a:p>
            <a:pPr marL="571500" indent="-571500" algn="just">
              <a:buFont typeface="Wingdings" pitchFamily="2" charset="2"/>
              <a:buChar char="§"/>
            </a:pPr>
            <a:r>
              <a:rPr lang="en-US" sz="3600" dirty="0"/>
              <a:t>	</a:t>
            </a:r>
            <a:r>
              <a:rPr lang="en-US" sz="3200" dirty="0" smtClean="0"/>
              <a:t>term coined by Robert </a:t>
            </a:r>
            <a:r>
              <a:rPr lang="en-US" sz="3200" smtClean="0"/>
              <a:t>Angus Smith, </a:t>
            </a:r>
            <a:r>
              <a:rPr lang="en-US" sz="3200" dirty="0" smtClean="0"/>
              <a:t>1872</a:t>
            </a:r>
          </a:p>
          <a:p>
            <a:pPr marL="571500" indent="-571500" algn="just">
              <a:buFont typeface="Wingdings" pitchFamily="2" charset="2"/>
              <a:buChar char="§"/>
            </a:pPr>
            <a:r>
              <a:rPr lang="en-US" sz="3200" dirty="0"/>
              <a:t>	</a:t>
            </a:r>
            <a:r>
              <a:rPr lang="en-US" sz="3200" dirty="0" smtClean="0"/>
              <a:t>pH less than 5.4 (Acid Rain)</a:t>
            </a:r>
          </a:p>
          <a:p>
            <a:pPr marL="571500" indent="-571500" algn="just">
              <a:buFont typeface="Wingdings" pitchFamily="2" charset="2"/>
              <a:buChar char="§"/>
            </a:pPr>
            <a:r>
              <a:rPr lang="en-US" sz="3200" dirty="0"/>
              <a:t>	</a:t>
            </a:r>
            <a:r>
              <a:rPr lang="en-US" sz="3200" dirty="0" smtClean="0"/>
              <a:t>West Virginia, Washington D.C. : pH 1.2</a:t>
            </a:r>
          </a:p>
          <a:p>
            <a:pPr marL="571500" indent="-571500" algn="just">
              <a:buFont typeface="Wingdings" pitchFamily="2" charset="2"/>
              <a:buChar char="§"/>
            </a:pPr>
            <a:r>
              <a:rPr lang="en-US" sz="3200" dirty="0"/>
              <a:t>	</a:t>
            </a:r>
            <a:r>
              <a:rPr lang="en-US" sz="3200" dirty="0" err="1" smtClean="0"/>
              <a:t>Taj</a:t>
            </a:r>
            <a:r>
              <a:rPr lang="en-US" sz="3200" dirty="0" smtClean="0"/>
              <a:t> </a:t>
            </a:r>
            <a:r>
              <a:rPr lang="en-US" sz="3200" dirty="0" err="1" smtClean="0"/>
              <a:t>Mahal</a:t>
            </a:r>
            <a:r>
              <a:rPr lang="en-US" sz="3200" dirty="0" smtClean="0"/>
              <a:t>  (India)</a:t>
            </a:r>
          </a:p>
          <a:p>
            <a:pPr marL="571500" indent="-571500" algn="just">
              <a:buFont typeface="Wingdings" pitchFamily="2" charset="2"/>
              <a:buChar char="§"/>
            </a:pPr>
            <a:r>
              <a:rPr lang="en-US" sz="3200" dirty="0"/>
              <a:t>	</a:t>
            </a:r>
            <a:r>
              <a:rPr lang="en-US" sz="3200" dirty="0" smtClean="0"/>
              <a:t>Dead lakes (Norway, Sweden, Germany, 				U.S.A.)</a:t>
            </a:r>
          </a:p>
          <a:p>
            <a:pPr marL="571500" indent="-571500" algn="just">
              <a:buFont typeface="Wingdings" pitchFamily="2" charset="2"/>
              <a:buChar char="§"/>
            </a:pPr>
            <a:r>
              <a:rPr lang="en-US" sz="3200" dirty="0" smtClean="0"/>
              <a:t>   Stone leprosy</a:t>
            </a:r>
            <a:endParaRPr lang="th-TH" sz="3200" dirty="0"/>
          </a:p>
        </p:txBody>
      </p:sp>
    </p:spTree>
    <p:extLst>
      <p:ext uri="{BB962C8B-B14F-4D97-AF65-F5344CB8AC3E}">
        <p14:creationId xmlns:p14="http://schemas.microsoft.com/office/powerpoint/2010/main" val="38940841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4"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5" dur="500"/>
                                        <p:tgtEl>
                                          <p:spTgt spid="3">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 calcmode="lin" valueType="num">
                                      <p:cBhvr>
                                        <p:cTn id="6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2"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6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528735" cy="648072"/>
          </a:xfrm>
        </p:spPr>
        <p:txBody>
          <a:bodyPr>
            <a:normAutofit fontScale="90000"/>
          </a:bodyPr>
          <a:lstStyle/>
          <a:p>
            <a:r>
              <a:rPr lang="en-US" b="1" dirty="0" smtClean="0"/>
              <a:t>          Photochemical Smog</a:t>
            </a:r>
            <a:br>
              <a:rPr lang="en-US" b="1" dirty="0" smtClean="0"/>
            </a:br>
            <a:r>
              <a:rPr lang="en-US" b="1" dirty="0" smtClean="0"/>
              <a:t>                     (</a:t>
            </a:r>
            <a:r>
              <a:rPr lang="en-US" b="1" dirty="0" err="1" smtClean="0"/>
              <a:t>fog+smoke</a:t>
            </a:r>
            <a:r>
              <a:rPr lang="en-US" b="1" dirty="0" smtClean="0"/>
              <a:t>)</a:t>
            </a:r>
            <a:endParaRPr lang="th-TH" b="1" dirty="0"/>
          </a:p>
        </p:txBody>
      </p:sp>
      <p:sp>
        <p:nvSpPr>
          <p:cNvPr id="3" name="Content Placeholder 2"/>
          <p:cNvSpPr>
            <a:spLocks noGrp="1"/>
          </p:cNvSpPr>
          <p:nvPr>
            <p:ph sz="quarter" idx="1"/>
          </p:nvPr>
        </p:nvSpPr>
        <p:spPr>
          <a:xfrm>
            <a:off x="323528" y="1052736"/>
            <a:ext cx="8280920" cy="5544616"/>
          </a:xfrm>
        </p:spPr>
        <p:txBody>
          <a:bodyPr>
            <a:noAutofit/>
          </a:bodyPr>
          <a:lstStyle/>
          <a:p>
            <a:pPr algn="just"/>
            <a:r>
              <a:rPr lang="en-US" sz="4800" dirty="0" smtClean="0"/>
              <a:t>1946 (Los Angeles, U.S.A.)</a:t>
            </a:r>
          </a:p>
          <a:p>
            <a:pPr algn="just"/>
            <a:r>
              <a:rPr lang="en-US" sz="4800" dirty="0" smtClean="0"/>
              <a:t>Brown haze</a:t>
            </a:r>
          </a:p>
          <a:p>
            <a:pPr algn="just"/>
            <a:r>
              <a:rPr lang="en-US" sz="4800" dirty="0" smtClean="0"/>
              <a:t>Automobiles exhaust</a:t>
            </a:r>
          </a:p>
          <a:p>
            <a:pPr algn="just"/>
            <a:r>
              <a:rPr lang="en-US" sz="4800" dirty="0"/>
              <a:t>NO</a:t>
            </a:r>
            <a:r>
              <a:rPr lang="en-US" sz="4800" baseline="-25000" dirty="0"/>
              <a:t>2</a:t>
            </a:r>
            <a:endParaRPr lang="en-US" sz="4800" dirty="0" smtClean="0"/>
          </a:p>
          <a:p>
            <a:pPr algn="just"/>
            <a:r>
              <a:rPr lang="en-US" sz="4800" dirty="0" smtClean="0"/>
              <a:t>PAN (</a:t>
            </a:r>
            <a:r>
              <a:rPr lang="en-US" sz="4800" dirty="0" err="1" smtClean="0"/>
              <a:t>Peroxy</a:t>
            </a:r>
            <a:r>
              <a:rPr lang="en-US" sz="4800" dirty="0" smtClean="0"/>
              <a:t> Acyl Nitrate)</a:t>
            </a:r>
          </a:p>
          <a:p>
            <a:pPr marL="0" indent="0" algn="just">
              <a:buNone/>
            </a:pPr>
            <a:endParaRPr lang="th-TH" sz="4800" dirty="0"/>
          </a:p>
        </p:txBody>
      </p:sp>
    </p:spTree>
    <p:extLst>
      <p:ext uri="{BB962C8B-B14F-4D97-AF65-F5344CB8AC3E}">
        <p14:creationId xmlns:p14="http://schemas.microsoft.com/office/powerpoint/2010/main" val="27175373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Desktop\photochemical-smog-cause.jpeg"/>
          <p:cNvPicPr>
            <a:picLocks noChangeAspect="1" noChangeArrowheads="1"/>
          </p:cNvPicPr>
          <p:nvPr/>
        </p:nvPicPr>
        <p:blipFill>
          <a:blip r:embed="rId2"/>
          <a:srcRect/>
          <a:stretch>
            <a:fillRect/>
          </a:stretch>
        </p:blipFill>
        <p:spPr bwMode="auto">
          <a:xfrm>
            <a:off x="197138" y="500042"/>
            <a:ext cx="8581126" cy="607223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decel="50000" fill="hold">
                                          <p:stCondLst>
                                            <p:cond delay="0"/>
                                          </p:stCondLst>
                                        </p:cTn>
                                        <p:tgtEl>
                                          <p:spTgt spid="819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4"/>
                                        </p:tgtEl>
                                        <p:attrNameLst>
                                          <p:attrName>ppt_w</p:attrName>
                                        </p:attrNameLst>
                                      </p:cBhvr>
                                      <p:tavLst>
                                        <p:tav tm="0">
                                          <p:val>
                                            <p:strVal val="#ppt_w*.05"/>
                                          </p:val>
                                        </p:tav>
                                        <p:tav tm="100000">
                                          <p:val>
                                            <p:strVal val="#ppt_w"/>
                                          </p:val>
                                        </p:tav>
                                      </p:tavLst>
                                    </p:anim>
                                    <p:anim calcmode="lin" valueType="num">
                                      <p:cBhvr>
                                        <p:cTn id="10" dur="1000" fill="hold"/>
                                        <p:tgtEl>
                                          <p:spTgt spid="819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87919" cy="648072"/>
          </a:xfrm>
        </p:spPr>
        <p:txBody>
          <a:bodyPr/>
          <a:lstStyle/>
          <a:p>
            <a:r>
              <a:rPr lang="en-US" b="1" dirty="0" smtClean="0"/>
              <a:t>             Reducing Smog/ Classical smog</a:t>
            </a:r>
            <a:endParaRPr lang="th-TH" b="1" dirty="0"/>
          </a:p>
        </p:txBody>
      </p:sp>
      <p:sp>
        <p:nvSpPr>
          <p:cNvPr id="3" name="Content Placeholder 2"/>
          <p:cNvSpPr>
            <a:spLocks noGrp="1"/>
          </p:cNvSpPr>
          <p:nvPr>
            <p:ph sz="quarter" idx="1"/>
          </p:nvPr>
        </p:nvSpPr>
        <p:spPr>
          <a:xfrm>
            <a:off x="30715" y="908720"/>
            <a:ext cx="6400800" cy="5400600"/>
          </a:xfrm>
        </p:spPr>
        <p:txBody>
          <a:bodyPr>
            <a:normAutofit/>
          </a:bodyPr>
          <a:lstStyle/>
          <a:p>
            <a:r>
              <a:rPr lang="en-US" sz="4000" dirty="0" smtClean="0"/>
              <a:t>1952 (London)</a:t>
            </a:r>
          </a:p>
          <a:p>
            <a:r>
              <a:rPr lang="en-US" sz="4000" dirty="0" smtClean="0"/>
              <a:t>Blackish grey</a:t>
            </a:r>
          </a:p>
          <a:p>
            <a:r>
              <a:rPr lang="en-US" sz="4000" dirty="0" smtClean="0"/>
              <a:t>Burning of coal</a:t>
            </a:r>
          </a:p>
          <a:p>
            <a:r>
              <a:rPr lang="en-US" sz="4000" dirty="0"/>
              <a:t>SO</a:t>
            </a:r>
            <a:r>
              <a:rPr lang="en-US" sz="4000" baseline="-25000" dirty="0"/>
              <a:t>2</a:t>
            </a:r>
            <a:endParaRPr lang="en-US" sz="4000" dirty="0" smtClean="0"/>
          </a:p>
          <a:p>
            <a:r>
              <a:rPr lang="en-US" sz="4000" dirty="0" smtClean="0"/>
              <a:t>Killed 4000 people in London</a:t>
            </a:r>
            <a:endParaRPr lang="th-TH" sz="4000" dirty="0"/>
          </a:p>
        </p:txBody>
      </p:sp>
      <p:pic>
        <p:nvPicPr>
          <p:cNvPr id="9219" name="Picture 3" descr="C:\Users\ad\Desktop\images.jpg"/>
          <p:cNvPicPr>
            <a:picLocks noChangeAspect="1" noChangeArrowheads="1"/>
          </p:cNvPicPr>
          <p:nvPr/>
        </p:nvPicPr>
        <p:blipFill>
          <a:blip r:embed="rId2"/>
          <a:srcRect/>
          <a:stretch>
            <a:fillRect/>
          </a:stretch>
        </p:blipFill>
        <p:spPr bwMode="auto">
          <a:xfrm>
            <a:off x="5786446" y="1785926"/>
            <a:ext cx="3071834" cy="3429024"/>
          </a:xfrm>
          <a:prstGeom prst="rect">
            <a:avLst/>
          </a:prstGeom>
          <a:noFill/>
        </p:spPr>
      </p:pic>
    </p:spTree>
    <p:extLst>
      <p:ext uri="{BB962C8B-B14F-4D97-AF65-F5344CB8AC3E}">
        <p14:creationId xmlns:p14="http://schemas.microsoft.com/office/powerpoint/2010/main" val="264134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grpId="0" nodeType="clickEffect">
                                  <p:stCondLst>
                                    <p:cond delay="0"/>
                                  </p:stCondLst>
                                  <p:childTnLst>
                                    <p:animRot by="120000">
                                      <p:cBhvr>
                                        <p:cTn id="10" dur="100" fill="hold">
                                          <p:stCondLst>
                                            <p:cond delay="0"/>
                                          </p:stCondLst>
                                        </p:cTn>
                                        <p:tgtEl>
                                          <p:spTgt spid="3">
                                            <p:txEl>
                                              <p:pRg st="0" end="0"/>
                                            </p:txEl>
                                          </p:spTgt>
                                        </p:tgtEl>
                                        <p:attrNameLst>
                                          <p:attrName>r</p:attrName>
                                        </p:attrNameLst>
                                      </p:cBhvr>
                                    </p:animRot>
                                    <p:animRot by="-240000">
                                      <p:cBhvr>
                                        <p:cTn id="11" dur="200" fill="hold">
                                          <p:stCondLst>
                                            <p:cond delay="200"/>
                                          </p:stCondLst>
                                        </p:cTn>
                                        <p:tgtEl>
                                          <p:spTgt spid="3">
                                            <p:txEl>
                                              <p:pRg st="0" end="0"/>
                                            </p:txEl>
                                          </p:spTgt>
                                        </p:tgtEl>
                                        <p:attrNameLst>
                                          <p:attrName>r</p:attrName>
                                        </p:attrNameLst>
                                      </p:cBhvr>
                                    </p:animRot>
                                    <p:animRot by="240000">
                                      <p:cBhvr>
                                        <p:cTn id="12" dur="200" fill="hold">
                                          <p:stCondLst>
                                            <p:cond delay="400"/>
                                          </p:stCondLst>
                                        </p:cTn>
                                        <p:tgtEl>
                                          <p:spTgt spid="3">
                                            <p:txEl>
                                              <p:pRg st="0" end="0"/>
                                            </p:txEl>
                                          </p:spTgt>
                                        </p:tgtEl>
                                        <p:attrNameLst>
                                          <p:attrName>r</p:attrName>
                                        </p:attrNameLst>
                                      </p:cBhvr>
                                    </p:animRot>
                                    <p:animRot by="-240000">
                                      <p:cBhvr>
                                        <p:cTn id="13" dur="200" fill="hold">
                                          <p:stCondLst>
                                            <p:cond delay="600"/>
                                          </p:stCondLst>
                                        </p:cTn>
                                        <p:tgtEl>
                                          <p:spTgt spid="3">
                                            <p:txEl>
                                              <p:pRg st="0" end="0"/>
                                            </p:txEl>
                                          </p:spTgt>
                                        </p:tgtEl>
                                        <p:attrNameLst>
                                          <p:attrName>r</p:attrName>
                                        </p:attrNameLst>
                                      </p:cBhvr>
                                    </p:animRot>
                                    <p:animRot by="120000">
                                      <p:cBhvr>
                                        <p:cTn id="14" dur="200" fill="hold">
                                          <p:stCondLst>
                                            <p:cond delay="800"/>
                                          </p:stCondLst>
                                        </p:cTn>
                                        <p:tgtEl>
                                          <p:spTgt spid="3">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3">
                                            <p:txEl>
                                              <p:pRg st="1" end="1"/>
                                            </p:txEl>
                                          </p:spTgt>
                                        </p:tgtEl>
                                        <p:attrNameLst>
                                          <p:attrName>r</p:attrName>
                                        </p:attrNameLst>
                                      </p:cBhvr>
                                    </p:animRot>
                                    <p:animRot by="-240000">
                                      <p:cBhvr>
                                        <p:cTn id="19" dur="200" fill="hold">
                                          <p:stCondLst>
                                            <p:cond delay="200"/>
                                          </p:stCondLst>
                                        </p:cTn>
                                        <p:tgtEl>
                                          <p:spTgt spid="3">
                                            <p:txEl>
                                              <p:pRg st="1" end="1"/>
                                            </p:txEl>
                                          </p:spTgt>
                                        </p:tgtEl>
                                        <p:attrNameLst>
                                          <p:attrName>r</p:attrName>
                                        </p:attrNameLst>
                                      </p:cBhvr>
                                    </p:animRot>
                                    <p:animRot by="240000">
                                      <p:cBhvr>
                                        <p:cTn id="20" dur="200" fill="hold">
                                          <p:stCondLst>
                                            <p:cond delay="400"/>
                                          </p:stCondLst>
                                        </p:cTn>
                                        <p:tgtEl>
                                          <p:spTgt spid="3">
                                            <p:txEl>
                                              <p:pRg st="1" end="1"/>
                                            </p:txEl>
                                          </p:spTgt>
                                        </p:tgtEl>
                                        <p:attrNameLst>
                                          <p:attrName>r</p:attrName>
                                        </p:attrNameLst>
                                      </p:cBhvr>
                                    </p:animRot>
                                    <p:animRot by="-240000">
                                      <p:cBhvr>
                                        <p:cTn id="21" dur="200" fill="hold">
                                          <p:stCondLst>
                                            <p:cond delay="600"/>
                                          </p:stCondLst>
                                        </p:cTn>
                                        <p:tgtEl>
                                          <p:spTgt spid="3">
                                            <p:txEl>
                                              <p:pRg st="1" end="1"/>
                                            </p:txEl>
                                          </p:spTgt>
                                        </p:tgtEl>
                                        <p:attrNameLst>
                                          <p:attrName>r</p:attrName>
                                        </p:attrNameLst>
                                      </p:cBhvr>
                                    </p:animRot>
                                    <p:animRot by="120000">
                                      <p:cBhvr>
                                        <p:cTn id="22" dur="200" fill="hold">
                                          <p:stCondLst>
                                            <p:cond delay="800"/>
                                          </p:stCondLst>
                                        </p:cTn>
                                        <p:tgtEl>
                                          <p:spTgt spid="3">
                                            <p:txEl>
                                              <p:pRg st="1" end="1"/>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grpId="0" nodeType="clickEffect">
                                  <p:stCondLst>
                                    <p:cond delay="0"/>
                                  </p:stCondLst>
                                  <p:childTnLst>
                                    <p:animRot by="120000">
                                      <p:cBhvr>
                                        <p:cTn id="26" dur="100" fill="hold">
                                          <p:stCondLst>
                                            <p:cond delay="0"/>
                                          </p:stCondLst>
                                        </p:cTn>
                                        <p:tgtEl>
                                          <p:spTgt spid="3">
                                            <p:txEl>
                                              <p:pRg st="2" end="2"/>
                                            </p:txEl>
                                          </p:spTgt>
                                        </p:tgtEl>
                                        <p:attrNameLst>
                                          <p:attrName>r</p:attrName>
                                        </p:attrNameLst>
                                      </p:cBhvr>
                                    </p:animRot>
                                    <p:animRot by="-240000">
                                      <p:cBhvr>
                                        <p:cTn id="27" dur="200" fill="hold">
                                          <p:stCondLst>
                                            <p:cond delay="200"/>
                                          </p:stCondLst>
                                        </p:cTn>
                                        <p:tgtEl>
                                          <p:spTgt spid="3">
                                            <p:txEl>
                                              <p:pRg st="2" end="2"/>
                                            </p:txEl>
                                          </p:spTgt>
                                        </p:tgtEl>
                                        <p:attrNameLst>
                                          <p:attrName>r</p:attrName>
                                        </p:attrNameLst>
                                      </p:cBhvr>
                                    </p:animRot>
                                    <p:animRot by="240000">
                                      <p:cBhvr>
                                        <p:cTn id="28" dur="200" fill="hold">
                                          <p:stCondLst>
                                            <p:cond delay="400"/>
                                          </p:stCondLst>
                                        </p:cTn>
                                        <p:tgtEl>
                                          <p:spTgt spid="3">
                                            <p:txEl>
                                              <p:pRg st="2" end="2"/>
                                            </p:txEl>
                                          </p:spTgt>
                                        </p:tgtEl>
                                        <p:attrNameLst>
                                          <p:attrName>r</p:attrName>
                                        </p:attrNameLst>
                                      </p:cBhvr>
                                    </p:animRot>
                                    <p:animRot by="-240000">
                                      <p:cBhvr>
                                        <p:cTn id="29" dur="200" fill="hold">
                                          <p:stCondLst>
                                            <p:cond delay="600"/>
                                          </p:stCondLst>
                                        </p:cTn>
                                        <p:tgtEl>
                                          <p:spTgt spid="3">
                                            <p:txEl>
                                              <p:pRg st="2" end="2"/>
                                            </p:txEl>
                                          </p:spTgt>
                                        </p:tgtEl>
                                        <p:attrNameLst>
                                          <p:attrName>r</p:attrName>
                                        </p:attrNameLst>
                                      </p:cBhvr>
                                    </p:animRot>
                                    <p:animRot by="120000">
                                      <p:cBhvr>
                                        <p:cTn id="30" dur="200" fill="hold">
                                          <p:stCondLst>
                                            <p:cond delay="800"/>
                                          </p:stCondLst>
                                        </p:cTn>
                                        <p:tgtEl>
                                          <p:spTgt spid="3">
                                            <p:txEl>
                                              <p:pRg st="2" end="2"/>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grpId="0" nodeType="clickEffect">
                                  <p:stCondLst>
                                    <p:cond delay="0"/>
                                  </p:stCondLst>
                                  <p:childTnLst>
                                    <p:animRot by="120000">
                                      <p:cBhvr>
                                        <p:cTn id="34" dur="100" fill="hold">
                                          <p:stCondLst>
                                            <p:cond delay="0"/>
                                          </p:stCondLst>
                                        </p:cTn>
                                        <p:tgtEl>
                                          <p:spTgt spid="3">
                                            <p:txEl>
                                              <p:pRg st="3" end="3"/>
                                            </p:txEl>
                                          </p:spTgt>
                                        </p:tgtEl>
                                        <p:attrNameLst>
                                          <p:attrName>r</p:attrName>
                                        </p:attrNameLst>
                                      </p:cBhvr>
                                    </p:animRot>
                                    <p:animRot by="-240000">
                                      <p:cBhvr>
                                        <p:cTn id="35" dur="200" fill="hold">
                                          <p:stCondLst>
                                            <p:cond delay="200"/>
                                          </p:stCondLst>
                                        </p:cTn>
                                        <p:tgtEl>
                                          <p:spTgt spid="3">
                                            <p:txEl>
                                              <p:pRg st="3" end="3"/>
                                            </p:txEl>
                                          </p:spTgt>
                                        </p:tgtEl>
                                        <p:attrNameLst>
                                          <p:attrName>r</p:attrName>
                                        </p:attrNameLst>
                                      </p:cBhvr>
                                    </p:animRot>
                                    <p:animRot by="240000">
                                      <p:cBhvr>
                                        <p:cTn id="36" dur="200" fill="hold">
                                          <p:stCondLst>
                                            <p:cond delay="400"/>
                                          </p:stCondLst>
                                        </p:cTn>
                                        <p:tgtEl>
                                          <p:spTgt spid="3">
                                            <p:txEl>
                                              <p:pRg st="3" end="3"/>
                                            </p:txEl>
                                          </p:spTgt>
                                        </p:tgtEl>
                                        <p:attrNameLst>
                                          <p:attrName>r</p:attrName>
                                        </p:attrNameLst>
                                      </p:cBhvr>
                                    </p:animRot>
                                    <p:animRot by="-240000">
                                      <p:cBhvr>
                                        <p:cTn id="37" dur="200" fill="hold">
                                          <p:stCondLst>
                                            <p:cond delay="600"/>
                                          </p:stCondLst>
                                        </p:cTn>
                                        <p:tgtEl>
                                          <p:spTgt spid="3">
                                            <p:txEl>
                                              <p:pRg st="3" end="3"/>
                                            </p:txEl>
                                          </p:spTgt>
                                        </p:tgtEl>
                                        <p:attrNameLst>
                                          <p:attrName>r</p:attrName>
                                        </p:attrNameLst>
                                      </p:cBhvr>
                                    </p:animRot>
                                    <p:animRot by="120000">
                                      <p:cBhvr>
                                        <p:cTn id="38" dur="200" fill="hold">
                                          <p:stCondLst>
                                            <p:cond delay="800"/>
                                          </p:stCondLst>
                                        </p:cTn>
                                        <p:tgtEl>
                                          <p:spTgt spid="3">
                                            <p:txEl>
                                              <p:pRg st="3" end="3"/>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3">
                                            <p:txEl>
                                              <p:pRg st="4" end="4"/>
                                            </p:txEl>
                                          </p:spTgt>
                                        </p:tgtEl>
                                        <p:attrNameLst>
                                          <p:attrName>r</p:attrName>
                                        </p:attrNameLst>
                                      </p:cBhvr>
                                    </p:animRot>
                                    <p:animRot by="-240000">
                                      <p:cBhvr>
                                        <p:cTn id="43" dur="200" fill="hold">
                                          <p:stCondLst>
                                            <p:cond delay="200"/>
                                          </p:stCondLst>
                                        </p:cTn>
                                        <p:tgtEl>
                                          <p:spTgt spid="3">
                                            <p:txEl>
                                              <p:pRg st="4" end="4"/>
                                            </p:txEl>
                                          </p:spTgt>
                                        </p:tgtEl>
                                        <p:attrNameLst>
                                          <p:attrName>r</p:attrName>
                                        </p:attrNameLst>
                                      </p:cBhvr>
                                    </p:animRot>
                                    <p:animRot by="240000">
                                      <p:cBhvr>
                                        <p:cTn id="44" dur="200" fill="hold">
                                          <p:stCondLst>
                                            <p:cond delay="400"/>
                                          </p:stCondLst>
                                        </p:cTn>
                                        <p:tgtEl>
                                          <p:spTgt spid="3">
                                            <p:txEl>
                                              <p:pRg st="4" end="4"/>
                                            </p:txEl>
                                          </p:spTgt>
                                        </p:tgtEl>
                                        <p:attrNameLst>
                                          <p:attrName>r</p:attrName>
                                        </p:attrNameLst>
                                      </p:cBhvr>
                                    </p:animRot>
                                    <p:animRot by="-240000">
                                      <p:cBhvr>
                                        <p:cTn id="45" dur="200" fill="hold">
                                          <p:stCondLst>
                                            <p:cond delay="600"/>
                                          </p:stCondLst>
                                        </p:cTn>
                                        <p:tgtEl>
                                          <p:spTgt spid="3">
                                            <p:txEl>
                                              <p:pRg st="4" end="4"/>
                                            </p:txEl>
                                          </p:spTgt>
                                        </p:tgtEl>
                                        <p:attrNameLst>
                                          <p:attrName>r</p:attrName>
                                        </p:attrNameLst>
                                      </p:cBhvr>
                                    </p:animRot>
                                    <p:animRot by="120000">
                                      <p:cBhvr>
                                        <p:cTn id="46"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Ozone Hole/ Depletion of Ozone layer </a:t>
            </a:r>
            <a:endParaRPr lang="th-TH" dirty="0"/>
          </a:p>
        </p:txBody>
      </p:sp>
      <p:sp>
        <p:nvSpPr>
          <p:cNvPr id="3" name="Content Placeholder 2"/>
          <p:cNvSpPr>
            <a:spLocks noGrp="1"/>
          </p:cNvSpPr>
          <p:nvPr>
            <p:ph sz="quarter" idx="1"/>
          </p:nvPr>
        </p:nvSpPr>
        <p:spPr/>
        <p:txBody>
          <a:bodyPr/>
          <a:lstStyle/>
          <a:p>
            <a:r>
              <a:rPr lang="en-US" dirty="0" smtClean="0"/>
              <a:t>Thinning of ozone layer (</a:t>
            </a:r>
            <a:r>
              <a:rPr lang="en-US" dirty="0"/>
              <a:t>F</a:t>
            </a:r>
            <a:r>
              <a:rPr lang="en-US" dirty="0" smtClean="0"/>
              <a:t>arman et al, 1985)</a:t>
            </a:r>
          </a:p>
          <a:p>
            <a:r>
              <a:rPr lang="en-US" dirty="0" smtClean="0"/>
              <a:t>Formed by the interaction of sunlight with </a:t>
            </a:r>
            <a:r>
              <a:rPr lang="en-US" dirty="0" err="1" smtClean="0"/>
              <a:t>NO</a:t>
            </a:r>
            <a:r>
              <a:rPr lang="en-US" baseline="-25000" dirty="0" err="1" smtClean="0"/>
              <a:t>x</a:t>
            </a:r>
            <a:r>
              <a:rPr lang="en-US" baseline="-25000" dirty="0" smtClean="0"/>
              <a:t>   (</a:t>
            </a:r>
            <a:r>
              <a:rPr lang="en-US" dirty="0" smtClean="0"/>
              <a:t>oxides of Nitrogen) and VOC’s (Volatile Organic Compounds)</a:t>
            </a:r>
          </a:p>
          <a:p>
            <a:r>
              <a:rPr lang="en-US" dirty="0" smtClean="0"/>
              <a:t>Maximum thinning of ozone layer is during spring season</a:t>
            </a:r>
          </a:p>
          <a:p>
            <a:r>
              <a:rPr lang="en-US" dirty="0" smtClean="0"/>
              <a:t>The thickness of ozone is measured in Dobson Unit (DU); 1DU = 1ppb</a:t>
            </a:r>
          </a:p>
          <a:p>
            <a:r>
              <a:rPr lang="en-US" dirty="0" smtClean="0"/>
              <a:t>Major hole was seen over Antarctica (South </a:t>
            </a:r>
            <a:r>
              <a:rPr lang="en-US" dirty="0"/>
              <a:t>P</a:t>
            </a:r>
            <a:r>
              <a:rPr lang="en-US" dirty="0" smtClean="0"/>
              <a:t>ole) and minor hole over Greenland (North Pole); September 2003.</a:t>
            </a:r>
          </a:p>
          <a:p>
            <a:endParaRPr lang="th-TH" dirty="0"/>
          </a:p>
        </p:txBody>
      </p:sp>
    </p:spTree>
    <p:extLst>
      <p:ext uri="{BB962C8B-B14F-4D97-AF65-F5344CB8AC3E}">
        <p14:creationId xmlns:p14="http://schemas.microsoft.com/office/powerpoint/2010/main" val="2337067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456727" cy="792088"/>
          </a:xfrm>
        </p:spPr>
        <p:txBody>
          <a:bodyPr/>
          <a:lstStyle/>
          <a:p>
            <a:r>
              <a:rPr lang="en-US" b="1" dirty="0" smtClean="0"/>
              <a:t>Case studies</a:t>
            </a:r>
            <a:endParaRPr lang="th-TH" b="1" dirty="0"/>
          </a:p>
        </p:txBody>
      </p:sp>
      <p:sp>
        <p:nvSpPr>
          <p:cNvPr id="3" name="Content Placeholder 2"/>
          <p:cNvSpPr>
            <a:spLocks noGrp="1"/>
          </p:cNvSpPr>
          <p:nvPr>
            <p:ph sz="quarter" idx="1"/>
          </p:nvPr>
        </p:nvSpPr>
        <p:spPr>
          <a:xfrm>
            <a:off x="323528" y="1124744"/>
            <a:ext cx="8640960" cy="5112568"/>
          </a:xfrm>
        </p:spPr>
        <p:txBody>
          <a:bodyPr>
            <a:noAutofit/>
          </a:bodyPr>
          <a:lstStyle/>
          <a:p>
            <a:pPr>
              <a:buFont typeface="Wingdings" pitchFamily="2" charset="2"/>
              <a:buChar char="§"/>
            </a:pPr>
            <a:r>
              <a:rPr lang="en-US" sz="3200" dirty="0" smtClean="0"/>
              <a:t>Bhopal Gas Tragedy, 3</a:t>
            </a:r>
            <a:r>
              <a:rPr lang="en-US" sz="3200" baseline="30000" dirty="0" smtClean="0"/>
              <a:t>rd</a:t>
            </a:r>
            <a:r>
              <a:rPr lang="en-US" sz="3200" dirty="0" smtClean="0"/>
              <a:t> Dec, 1984</a:t>
            </a:r>
          </a:p>
          <a:p>
            <a:pPr marL="0" indent="0">
              <a:buNone/>
            </a:pPr>
            <a:r>
              <a:rPr lang="en-US" sz="3200" dirty="0"/>
              <a:t> </a:t>
            </a:r>
            <a:r>
              <a:rPr lang="en-US" sz="3200" dirty="0" smtClean="0"/>
              <a:t>        </a:t>
            </a:r>
            <a:r>
              <a:rPr lang="en-US" sz="3200" dirty="0" err="1" smtClean="0"/>
              <a:t>MiC</a:t>
            </a:r>
            <a:r>
              <a:rPr lang="en-US" sz="3200" dirty="0" smtClean="0"/>
              <a:t> (Methyl </a:t>
            </a:r>
            <a:r>
              <a:rPr lang="en-US" sz="3200" dirty="0" err="1"/>
              <a:t>I</a:t>
            </a:r>
            <a:r>
              <a:rPr lang="en-US" sz="3200" dirty="0" err="1" smtClean="0"/>
              <a:t>socyanate</a:t>
            </a:r>
            <a:r>
              <a:rPr lang="en-US" sz="3200" dirty="0" smtClean="0"/>
              <a:t>) and Phosgene</a:t>
            </a:r>
          </a:p>
          <a:p>
            <a:pPr>
              <a:buFont typeface="Wingdings" pitchFamily="2" charset="2"/>
              <a:buChar char="§"/>
            </a:pPr>
            <a:r>
              <a:rPr lang="en-US" sz="3200" dirty="0" smtClean="0"/>
              <a:t>Chernobyl Nuclear Disaster, 1986;USSR</a:t>
            </a:r>
          </a:p>
          <a:p>
            <a:pPr>
              <a:buFont typeface="Wingdings" pitchFamily="2" charset="2"/>
              <a:buChar char="§"/>
            </a:pPr>
            <a:r>
              <a:rPr lang="en-US" sz="3200" dirty="0" err="1" smtClean="0"/>
              <a:t>Sevoso</a:t>
            </a:r>
            <a:r>
              <a:rPr lang="en-US" sz="3200" dirty="0" smtClean="0"/>
              <a:t> Episode, 1976;Italy</a:t>
            </a:r>
          </a:p>
          <a:p>
            <a:pPr>
              <a:buFont typeface="Wingdings" pitchFamily="2" charset="2"/>
              <a:buChar char="§"/>
            </a:pPr>
            <a:r>
              <a:rPr lang="en-US" sz="3200" dirty="0" smtClean="0"/>
              <a:t>Three Mile Island Nuclear Disaster, 1979; U.S.A</a:t>
            </a:r>
          </a:p>
          <a:p>
            <a:pPr>
              <a:buFont typeface="Wingdings" pitchFamily="2" charset="2"/>
              <a:buChar char="§"/>
            </a:pPr>
            <a:r>
              <a:rPr lang="en-US" sz="3200" dirty="0" smtClean="0"/>
              <a:t>Hiroshima and Nagasaki (1945) during World War II</a:t>
            </a:r>
          </a:p>
          <a:p>
            <a:pPr marL="0" indent="0">
              <a:buNone/>
            </a:pPr>
            <a:endParaRPr lang="th-TH" sz="3200" dirty="0"/>
          </a:p>
        </p:txBody>
      </p:sp>
    </p:spTree>
    <p:extLst>
      <p:ext uri="{BB962C8B-B14F-4D97-AF65-F5344CB8AC3E}">
        <p14:creationId xmlns:p14="http://schemas.microsoft.com/office/powerpoint/2010/main" val="28124021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Desktop\hqdefault.jpg"/>
          <p:cNvPicPr>
            <a:picLocks noChangeAspect="1" noChangeArrowheads="1"/>
          </p:cNvPicPr>
          <p:nvPr/>
        </p:nvPicPr>
        <p:blipFill>
          <a:blip r:embed="rId2"/>
          <a:srcRect/>
          <a:stretch>
            <a:fillRect/>
          </a:stretch>
        </p:blipFill>
        <p:spPr bwMode="auto">
          <a:xfrm>
            <a:off x="500034" y="357166"/>
            <a:ext cx="3905277" cy="2928958"/>
          </a:xfrm>
          <a:prstGeom prst="rect">
            <a:avLst/>
          </a:prstGeom>
          <a:noFill/>
        </p:spPr>
      </p:pic>
      <p:pic>
        <p:nvPicPr>
          <p:cNvPr id="10243" name="Picture 3" descr="C:\Users\ad\Desktop\bhopal-gas-tragedy-edited.jpg"/>
          <p:cNvPicPr>
            <a:picLocks noChangeAspect="1" noChangeArrowheads="1"/>
          </p:cNvPicPr>
          <p:nvPr/>
        </p:nvPicPr>
        <p:blipFill>
          <a:blip r:embed="rId3"/>
          <a:srcRect/>
          <a:stretch>
            <a:fillRect/>
          </a:stretch>
        </p:blipFill>
        <p:spPr bwMode="auto">
          <a:xfrm>
            <a:off x="357158" y="3357562"/>
            <a:ext cx="4079876" cy="2928958"/>
          </a:xfrm>
          <a:prstGeom prst="rect">
            <a:avLst/>
          </a:prstGeom>
          <a:noFill/>
        </p:spPr>
      </p:pic>
      <p:pic>
        <p:nvPicPr>
          <p:cNvPr id="10244" name="Picture 4" descr="C:\Users\ad\Desktop\download (1).jpg"/>
          <p:cNvPicPr>
            <a:picLocks noChangeAspect="1" noChangeArrowheads="1"/>
          </p:cNvPicPr>
          <p:nvPr/>
        </p:nvPicPr>
        <p:blipFill>
          <a:blip r:embed="rId4"/>
          <a:srcRect/>
          <a:stretch>
            <a:fillRect/>
          </a:stretch>
        </p:blipFill>
        <p:spPr bwMode="auto">
          <a:xfrm>
            <a:off x="4643437" y="274298"/>
            <a:ext cx="3929091" cy="2940388"/>
          </a:xfrm>
          <a:prstGeom prst="rect">
            <a:avLst/>
          </a:prstGeom>
          <a:noFill/>
        </p:spPr>
      </p:pic>
      <p:pic>
        <p:nvPicPr>
          <p:cNvPr id="10245" name="Picture 5" descr="C:\Users\ad\Desktop\images.jpg"/>
          <p:cNvPicPr>
            <a:picLocks noChangeAspect="1" noChangeArrowheads="1"/>
          </p:cNvPicPr>
          <p:nvPr/>
        </p:nvPicPr>
        <p:blipFill>
          <a:blip r:embed="rId5"/>
          <a:srcRect/>
          <a:stretch>
            <a:fillRect/>
          </a:stretch>
        </p:blipFill>
        <p:spPr bwMode="auto">
          <a:xfrm>
            <a:off x="4786314" y="3372732"/>
            <a:ext cx="3870108" cy="2913788"/>
          </a:xfrm>
          <a:prstGeom prst="rect">
            <a:avLst/>
          </a:prstGeom>
          <a:noFill/>
        </p:spPr>
      </p:pic>
      <p:sp>
        <p:nvSpPr>
          <p:cNvPr id="2" name="TextBox 1"/>
          <p:cNvSpPr txBox="1"/>
          <p:nvPr/>
        </p:nvSpPr>
        <p:spPr>
          <a:xfrm>
            <a:off x="1547664" y="2204864"/>
            <a:ext cx="2002215" cy="1200329"/>
          </a:xfrm>
          <a:prstGeom prst="rect">
            <a:avLst/>
          </a:prstGeom>
          <a:noFill/>
        </p:spPr>
        <p:txBody>
          <a:bodyPr wrap="none" rtlCol="0">
            <a:spAutoFit/>
          </a:bodyPr>
          <a:lstStyle/>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r>
              <a:rPr lang="en-US" dirty="0" smtClean="0">
                <a:solidFill>
                  <a:srgbClr val="FF0000"/>
                </a:solidFill>
              </a:rPr>
              <a:t>Bhopal Gas tragedy</a:t>
            </a:r>
            <a:endParaRPr lang="th-TH" dirty="0">
              <a:solidFill>
                <a:srgbClr val="FF0000"/>
              </a:solidFill>
            </a:endParaRPr>
          </a:p>
        </p:txBody>
      </p:sp>
      <p:sp>
        <p:nvSpPr>
          <p:cNvPr id="3" name="TextBox 2"/>
          <p:cNvSpPr txBox="1"/>
          <p:nvPr/>
        </p:nvSpPr>
        <p:spPr>
          <a:xfrm>
            <a:off x="5148064" y="2805028"/>
            <a:ext cx="1787862" cy="369332"/>
          </a:xfrm>
          <a:prstGeom prst="rect">
            <a:avLst/>
          </a:prstGeom>
          <a:noFill/>
        </p:spPr>
        <p:txBody>
          <a:bodyPr wrap="none" rtlCol="0">
            <a:spAutoFit/>
          </a:bodyPr>
          <a:lstStyle/>
          <a:p>
            <a:r>
              <a:rPr lang="en-US" dirty="0" smtClean="0">
                <a:solidFill>
                  <a:srgbClr val="FF0000"/>
                </a:solidFill>
              </a:rPr>
              <a:t>Three mile island</a:t>
            </a:r>
            <a:endParaRPr lang="th-TH"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0" fill="hold"/>
                                        <p:tgtEl>
                                          <p:spTgt spid="10242"/>
                                        </p:tgtEl>
                                        <p:attrNameLst>
                                          <p:attrName>ppt_w</p:attrName>
                                        </p:attrNameLst>
                                      </p:cBhvr>
                                      <p:tavLst>
                                        <p:tav tm="0" fmla="#ppt_w*sin(2.5*pi*$)">
                                          <p:val>
                                            <p:fltVal val="0"/>
                                          </p:val>
                                        </p:tav>
                                        <p:tav tm="100000">
                                          <p:val>
                                            <p:fltVal val="1"/>
                                          </p:val>
                                        </p:tav>
                                      </p:tavLst>
                                    </p:anim>
                                    <p:anim calcmode="lin" valueType="num">
                                      <p:cBhvr>
                                        <p:cTn id="8" dur="5000" fill="hold"/>
                                        <p:tgtEl>
                                          <p:spTgt spid="1024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p:cTn id="13" dur="5000" fill="hold"/>
                                        <p:tgtEl>
                                          <p:spTgt spid="10244"/>
                                        </p:tgtEl>
                                        <p:attrNameLst>
                                          <p:attrName>ppt_w</p:attrName>
                                        </p:attrNameLst>
                                      </p:cBhvr>
                                      <p:tavLst>
                                        <p:tav tm="0" fmla="#ppt_w*sin(2.5*pi*$)">
                                          <p:val>
                                            <p:fltVal val="0"/>
                                          </p:val>
                                        </p:tav>
                                        <p:tav tm="100000">
                                          <p:val>
                                            <p:fltVal val="1"/>
                                          </p:val>
                                        </p:tav>
                                      </p:tavLst>
                                    </p:anim>
                                    <p:anim calcmode="lin" valueType="num">
                                      <p:cBhvr>
                                        <p:cTn id="14" dur="5000" fill="hold"/>
                                        <p:tgtEl>
                                          <p:spTgt spid="1024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nodeType="clickEffect">
                                  <p:stCondLst>
                                    <p:cond delay="0"/>
                                  </p:stCondLst>
                                  <p:childTnLst>
                                    <p:set>
                                      <p:cBhvr>
                                        <p:cTn id="18" dur="1" fill="hold">
                                          <p:stCondLst>
                                            <p:cond delay="0"/>
                                          </p:stCondLst>
                                        </p:cTn>
                                        <p:tgtEl>
                                          <p:spTgt spid="10243"/>
                                        </p:tgtEl>
                                        <p:attrNameLst>
                                          <p:attrName>style.visibility</p:attrName>
                                        </p:attrNameLst>
                                      </p:cBhvr>
                                      <p:to>
                                        <p:strVal val="visible"/>
                                      </p:to>
                                    </p:set>
                                    <p:anim calcmode="lin" valueType="num">
                                      <p:cBhvr>
                                        <p:cTn id="19" dur="5000" fill="hold"/>
                                        <p:tgtEl>
                                          <p:spTgt spid="10243"/>
                                        </p:tgtEl>
                                        <p:attrNameLst>
                                          <p:attrName>ppt_w</p:attrName>
                                        </p:attrNameLst>
                                      </p:cBhvr>
                                      <p:tavLst>
                                        <p:tav tm="0" fmla="#ppt_w*sin(2.5*pi*$)">
                                          <p:val>
                                            <p:fltVal val="0"/>
                                          </p:val>
                                        </p:tav>
                                        <p:tav tm="100000">
                                          <p:val>
                                            <p:fltVal val="1"/>
                                          </p:val>
                                        </p:tav>
                                      </p:tavLst>
                                    </p:anim>
                                    <p:anim calcmode="lin" valueType="num">
                                      <p:cBhvr>
                                        <p:cTn id="20" dur="5000" fill="hold"/>
                                        <p:tgtEl>
                                          <p:spTgt spid="1024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nodeType="clickEffect">
                                  <p:stCondLst>
                                    <p:cond delay="0"/>
                                  </p:stCondLst>
                                  <p:childTnLst>
                                    <p:set>
                                      <p:cBhvr>
                                        <p:cTn id="24" dur="1" fill="hold">
                                          <p:stCondLst>
                                            <p:cond delay="0"/>
                                          </p:stCondLst>
                                        </p:cTn>
                                        <p:tgtEl>
                                          <p:spTgt spid="10245"/>
                                        </p:tgtEl>
                                        <p:attrNameLst>
                                          <p:attrName>style.visibility</p:attrName>
                                        </p:attrNameLst>
                                      </p:cBhvr>
                                      <p:to>
                                        <p:strVal val="visible"/>
                                      </p:to>
                                    </p:set>
                                    <p:anim calcmode="lin" valueType="num">
                                      <p:cBhvr>
                                        <p:cTn id="25" dur="5000" fill="hold"/>
                                        <p:tgtEl>
                                          <p:spTgt spid="10245"/>
                                        </p:tgtEl>
                                        <p:attrNameLst>
                                          <p:attrName>ppt_w</p:attrName>
                                        </p:attrNameLst>
                                      </p:cBhvr>
                                      <p:tavLst>
                                        <p:tav tm="0" fmla="#ppt_w*sin(2.5*pi*$)">
                                          <p:val>
                                            <p:fltVal val="0"/>
                                          </p:val>
                                        </p:tav>
                                        <p:tav tm="100000">
                                          <p:val>
                                            <p:fltVal val="1"/>
                                          </p:val>
                                        </p:tav>
                                      </p:tavLst>
                                    </p:anim>
                                    <p:anim calcmode="lin" valueType="num">
                                      <p:cBhvr>
                                        <p:cTn id="26" dur="5000" fill="hold"/>
                                        <p:tgtEl>
                                          <p:spTgt spid="102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600743" cy="1143000"/>
          </a:xfrm>
        </p:spPr>
        <p:txBody>
          <a:bodyPr>
            <a:normAutofit/>
          </a:bodyPr>
          <a:lstStyle/>
          <a:p>
            <a:r>
              <a:rPr lang="en-IN" b="1" dirty="0" smtClean="0"/>
              <a:t>CONTROL OF AIR POLLUTION</a:t>
            </a:r>
            <a:endParaRPr lang="th-TH" b="1" dirty="0"/>
          </a:p>
        </p:txBody>
      </p:sp>
      <p:sp>
        <p:nvSpPr>
          <p:cNvPr id="3" name="Content Placeholder 2"/>
          <p:cNvSpPr>
            <a:spLocks noGrp="1"/>
          </p:cNvSpPr>
          <p:nvPr>
            <p:ph sz="quarter" idx="1"/>
          </p:nvPr>
        </p:nvSpPr>
        <p:spPr>
          <a:xfrm>
            <a:off x="755576" y="1484784"/>
            <a:ext cx="7776864" cy="5256584"/>
          </a:xfrm>
        </p:spPr>
        <p:txBody>
          <a:bodyPr>
            <a:noAutofit/>
          </a:bodyPr>
          <a:lstStyle/>
          <a:p>
            <a:r>
              <a:rPr lang="en-US" sz="3600" b="1" dirty="0" smtClean="0"/>
              <a:t>Control of Particulate Emissions</a:t>
            </a:r>
          </a:p>
          <a:p>
            <a:pPr marL="0" indent="0">
              <a:buFont typeface="Wingdings" pitchFamily="2" charset="2"/>
              <a:buChar char="Ø"/>
            </a:pPr>
            <a:r>
              <a:rPr lang="en-US" sz="3600" dirty="0"/>
              <a:t>	</a:t>
            </a:r>
            <a:r>
              <a:rPr lang="en-US" sz="1800" dirty="0" smtClean="0"/>
              <a:t>Gravity settlers: settling of SPM with force of gravity</a:t>
            </a:r>
          </a:p>
          <a:p>
            <a:pPr marL="0" indent="0">
              <a:buFont typeface="Wingdings" pitchFamily="2" charset="2"/>
              <a:buChar char="Ø"/>
            </a:pPr>
            <a:r>
              <a:rPr lang="en-US" sz="1800" dirty="0"/>
              <a:t>	</a:t>
            </a:r>
            <a:r>
              <a:rPr lang="en-US" sz="1800" dirty="0" smtClean="0"/>
              <a:t>Cyclone Separators: separation of particulates through centrifugal motion from a gas stream</a:t>
            </a:r>
          </a:p>
          <a:p>
            <a:pPr marL="0" indent="0">
              <a:buFont typeface="Wingdings" pitchFamily="2" charset="2"/>
              <a:buChar char="Ø"/>
            </a:pPr>
            <a:r>
              <a:rPr lang="en-US" sz="1800" dirty="0"/>
              <a:t>	</a:t>
            </a:r>
            <a:r>
              <a:rPr lang="en-US" sz="1800" dirty="0" err="1" smtClean="0"/>
              <a:t>Impinger</a:t>
            </a:r>
            <a:r>
              <a:rPr lang="en-US" sz="1800" dirty="0" smtClean="0"/>
              <a:t>: consists of bubble tubes for collecting particulates into a liquid medium</a:t>
            </a:r>
          </a:p>
          <a:p>
            <a:pPr marL="0" indent="0">
              <a:buFont typeface="Wingdings" pitchFamily="2" charset="2"/>
              <a:buChar char="Ø"/>
            </a:pPr>
            <a:r>
              <a:rPr lang="en-US" sz="1800" dirty="0"/>
              <a:t>	</a:t>
            </a:r>
            <a:r>
              <a:rPr lang="en-US" sz="1800" dirty="0" smtClean="0"/>
              <a:t>Wet Scrubbers: collecting the particulates in a scrubbing liquid</a:t>
            </a:r>
          </a:p>
          <a:p>
            <a:pPr marL="0" indent="0">
              <a:buFont typeface="Wingdings" pitchFamily="2" charset="2"/>
              <a:buChar char="Ø"/>
            </a:pPr>
            <a:r>
              <a:rPr lang="en-US" sz="1800" dirty="0"/>
              <a:t>	</a:t>
            </a:r>
            <a:r>
              <a:rPr lang="en-US" sz="1800" dirty="0" smtClean="0"/>
              <a:t>Electrostatic Precipitator (ESP): use an electrostatic field o induce a charge on particulates to remove them</a:t>
            </a:r>
          </a:p>
          <a:p>
            <a:pPr marL="0" indent="0">
              <a:buFont typeface="Wingdings" pitchFamily="2" charset="2"/>
              <a:buChar char="Ø"/>
            </a:pPr>
            <a:r>
              <a:rPr lang="en-US" sz="1800" dirty="0"/>
              <a:t>	</a:t>
            </a:r>
            <a:r>
              <a:rPr lang="en-US" sz="1800" dirty="0" smtClean="0"/>
              <a:t>Bag Filters: large sized porous bags for filtering the particulates under pressure.</a:t>
            </a:r>
          </a:p>
          <a:p>
            <a:pPr marL="0" indent="0">
              <a:buNone/>
            </a:pPr>
            <a:r>
              <a:rPr lang="en-US" sz="3600" dirty="0"/>
              <a:t>	</a:t>
            </a:r>
            <a:endParaRPr lang="th-TH" sz="3600" dirty="0"/>
          </a:p>
        </p:txBody>
      </p:sp>
    </p:spTree>
    <p:extLst>
      <p:ext uri="{BB962C8B-B14F-4D97-AF65-F5344CB8AC3E}">
        <p14:creationId xmlns:p14="http://schemas.microsoft.com/office/powerpoint/2010/main" val="36503155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Desktop\download (2).jpg"/>
          <p:cNvPicPr>
            <a:picLocks noChangeAspect="1" noChangeArrowheads="1"/>
          </p:cNvPicPr>
          <p:nvPr/>
        </p:nvPicPr>
        <p:blipFill>
          <a:blip r:embed="rId2"/>
          <a:srcRect/>
          <a:stretch>
            <a:fillRect/>
          </a:stretch>
        </p:blipFill>
        <p:spPr bwMode="auto">
          <a:xfrm>
            <a:off x="642910" y="0"/>
            <a:ext cx="3287292" cy="2619356"/>
          </a:xfrm>
          <a:prstGeom prst="rect">
            <a:avLst/>
          </a:prstGeom>
          <a:noFill/>
        </p:spPr>
      </p:pic>
      <p:pic>
        <p:nvPicPr>
          <p:cNvPr id="11267" name="Picture 3" descr="C:\Users\ad\Desktop\images (1).jpg"/>
          <p:cNvPicPr>
            <a:picLocks noChangeAspect="1" noChangeArrowheads="1"/>
          </p:cNvPicPr>
          <p:nvPr/>
        </p:nvPicPr>
        <p:blipFill>
          <a:blip r:embed="rId3"/>
          <a:srcRect/>
          <a:stretch>
            <a:fillRect/>
          </a:stretch>
        </p:blipFill>
        <p:spPr bwMode="auto">
          <a:xfrm>
            <a:off x="4786314" y="16792"/>
            <a:ext cx="3786214" cy="2616827"/>
          </a:xfrm>
          <a:prstGeom prst="rect">
            <a:avLst/>
          </a:prstGeom>
          <a:noFill/>
        </p:spPr>
      </p:pic>
      <p:pic>
        <p:nvPicPr>
          <p:cNvPr id="11268" name="Picture 4" descr="C:\Users\ad\Desktop\download (3).jpg"/>
          <p:cNvPicPr>
            <a:picLocks noChangeAspect="1" noChangeArrowheads="1"/>
          </p:cNvPicPr>
          <p:nvPr/>
        </p:nvPicPr>
        <p:blipFill>
          <a:blip r:embed="rId4"/>
          <a:srcRect/>
          <a:stretch>
            <a:fillRect/>
          </a:stretch>
        </p:blipFill>
        <p:spPr bwMode="auto">
          <a:xfrm>
            <a:off x="571472" y="2733102"/>
            <a:ext cx="3286148" cy="4103597"/>
          </a:xfrm>
          <a:prstGeom prst="rect">
            <a:avLst/>
          </a:prstGeom>
          <a:noFill/>
        </p:spPr>
      </p:pic>
      <p:pic>
        <p:nvPicPr>
          <p:cNvPr id="11269" name="Picture 5" descr="C:\Users\ad\Desktop\images (2).jpg"/>
          <p:cNvPicPr>
            <a:picLocks noChangeAspect="1" noChangeArrowheads="1"/>
          </p:cNvPicPr>
          <p:nvPr/>
        </p:nvPicPr>
        <p:blipFill>
          <a:blip r:embed="rId5"/>
          <a:srcRect/>
          <a:stretch>
            <a:fillRect/>
          </a:stretch>
        </p:blipFill>
        <p:spPr bwMode="auto">
          <a:xfrm>
            <a:off x="4834311" y="3143248"/>
            <a:ext cx="4207773" cy="371475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900" decel="100000" fill="hold"/>
                                        <p:tgtEl>
                                          <p:spTgt spid="1126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fade">
                                      <p:cBhvr>
                                        <p:cTn id="15" dur="1000"/>
                                        <p:tgtEl>
                                          <p:spTgt spid="11267"/>
                                        </p:tgtEl>
                                      </p:cBhvr>
                                    </p:animEffect>
                                    <p:anim calcmode="lin" valueType="num">
                                      <p:cBhvr>
                                        <p:cTn id="16" dur="1000" fill="hold"/>
                                        <p:tgtEl>
                                          <p:spTgt spid="11267"/>
                                        </p:tgtEl>
                                        <p:attrNameLst>
                                          <p:attrName>ppt_x</p:attrName>
                                        </p:attrNameLst>
                                      </p:cBhvr>
                                      <p:tavLst>
                                        <p:tav tm="0">
                                          <p:val>
                                            <p:strVal val="#ppt_x"/>
                                          </p:val>
                                        </p:tav>
                                        <p:tav tm="100000">
                                          <p:val>
                                            <p:strVal val="#ppt_x"/>
                                          </p:val>
                                        </p:tav>
                                      </p:tavLst>
                                    </p:anim>
                                    <p:anim calcmode="lin" valueType="num">
                                      <p:cBhvr>
                                        <p:cTn id="17" dur="900" decel="100000" fill="hold"/>
                                        <p:tgtEl>
                                          <p:spTgt spid="1126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26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1266"/>
                                        </p:tgtEl>
                                        <p:attrNameLst>
                                          <p:attrName>style.visibility</p:attrName>
                                        </p:attrNameLst>
                                      </p:cBhvr>
                                      <p:to>
                                        <p:strVal val="visible"/>
                                      </p:to>
                                    </p:set>
                                    <p:animEffect transition="in" filter="fade">
                                      <p:cBhvr>
                                        <p:cTn id="23" dur="1000"/>
                                        <p:tgtEl>
                                          <p:spTgt spid="11266"/>
                                        </p:tgtEl>
                                      </p:cBhvr>
                                    </p:animEffect>
                                    <p:anim calcmode="lin" valueType="num">
                                      <p:cBhvr>
                                        <p:cTn id="24" dur="1000" fill="hold"/>
                                        <p:tgtEl>
                                          <p:spTgt spid="11266"/>
                                        </p:tgtEl>
                                        <p:attrNameLst>
                                          <p:attrName>ppt_x</p:attrName>
                                        </p:attrNameLst>
                                      </p:cBhvr>
                                      <p:tavLst>
                                        <p:tav tm="0">
                                          <p:val>
                                            <p:strVal val="#ppt_x"/>
                                          </p:val>
                                        </p:tav>
                                        <p:tav tm="100000">
                                          <p:val>
                                            <p:strVal val="#ppt_x"/>
                                          </p:val>
                                        </p:tav>
                                      </p:tavLst>
                                    </p:anim>
                                    <p:anim calcmode="lin" valueType="num">
                                      <p:cBhvr>
                                        <p:cTn id="25" dur="900" decel="100000" fill="hold"/>
                                        <p:tgtEl>
                                          <p:spTgt spid="1126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266"/>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11267"/>
                                        </p:tgtEl>
                                        <p:attrNameLst>
                                          <p:attrName>style.visibility</p:attrName>
                                        </p:attrNameLst>
                                      </p:cBhvr>
                                      <p:to>
                                        <p:strVal val="visible"/>
                                      </p:to>
                                    </p:set>
                                    <p:animEffect transition="in" filter="fade">
                                      <p:cBhvr>
                                        <p:cTn id="29" dur="1000"/>
                                        <p:tgtEl>
                                          <p:spTgt spid="11267"/>
                                        </p:tgtEl>
                                      </p:cBhvr>
                                    </p:animEffect>
                                    <p:anim calcmode="lin" valueType="num">
                                      <p:cBhvr>
                                        <p:cTn id="30" dur="1000" fill="hold"/>
                                        <p:tgtEl>
                                          <p:spTgt spid="11267"/>
                                        </p:tgtEl>
                                        <p:attrNameLst>
                                          <p:attrName>ppt_x</p:attrName>
                                        </p:attrNameLst>
                                      </p:cBhvr>
                                      <p:tavLst>
                                        <p:tav tm="0">
                                          <p:val>
                                            <p:strVal val="#ppt_x"/>
                                          </p:val>
                                        </p:tav>
                                        <p:tav tm="100000">
                                          <p:val>
                                            <p:strVal val="#ppt_x"/>
                                          </p:val>
                                        </p:tav>
                                      </p:tavLst>
                                    </p:anim>
                                    <p:anim calcmode="lin" valueType="num">
                                      <p:cBhvr>
                                        <p:cTn id="31" dur="900" decel="100000" fill="hold"/>
                                        <p:tgtEl>
                                          <p:spTgt spid="1126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1267"/>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11268"/>
                                        </p:tgtEl>
                                        <p:attrNameLst>
                                          <p:attrName>style.visibility</p:attrName>
                                        </p:attrNameLst>
                                      </p:cBhvr>
                                      <p:to>
                                        <p:strVal val="visible"/>
                                      </p:to>
                                    </p:set>
                                    <p:animEffect transition="in" filter="fade">
                                      <p:cBhvr>
                                        <p:cTn id="35" dur="1000"/>
                                        <p:tgtEl>
                                          <p:spTgt spid="11268"/>
                                        </p:tgtEl>
                                      </p:cBhvr>
                                    </p:animEffect>
                                    <p:anim calcmode="lin" valueType="num">
                                      <p:cBhvr>
                                        <p:cTn id="36" dur="1000" fill="hold"/>
                                        <p:tgtEl>
                                          <p:spTgt spid="11268"/>
                                        </p:tgtEl>
                                        <p:attrNameLst>
                                          <p:attrName>ppt_x</p:attrName>
                                        </p:attrNameLst>
                                      </p:cBhvr>
                                      <p:tavLst>
                                        <p:tav tm="0">
                                          <p:val>
                                            <p:strVal val="#ppt_x"/>
                                          </p:val>
                                        </p:tav>
                                        <p:tav tm="100000">
                                          <p:val>
                                            <p:strVal val="#ppt_x"/>
                                          </p:val>
                                        </p:tav>
                                      </p:tavLst>
                                    </p:anim>
                                    <p:anim calcmode="lin" valueType="num">
                                      <p:cBhvr>
                                        <p:cTn id="37" dur="900" decel="100000" fill="hold"/>
                                        <p:tgtEl>
                                          <p:spTgt spid="1126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268"/>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1269"/>
                                        </p:tgtEl>
                                        <p:attrNameLst>
                                          <p:attrName>style.visibility</p:attrName>
                                        </p:attrNameLst>
                                      </p:cBhvr>
                                      <p:to>
                                        <p:strVal val="visible"/>
                                      </p:to>
                                    </p:set>
                                    <p:animEffect transition="in" filter="fade">
                                      <p:cBhvr>
                                        <p:cTn id="41" dur="1000"/>
                                        <p:tgtEl>
                                          <p:spTgt spid="11269"/>
                                        </p:tgtEl>
                                      </p:cBhvr>
                                    </p:animEffect>
                                    <p:anim calcmode="lin" valueType="num">
                                      <p:cBhvr>
                                        <p:cTn id="42" dur="1000" fill="hold"/>
                                        <p:tgtEl>
                                          <p:spTgt spid="11269"/>
                                        </p:tgtEl>
                                        <p:attrNameLst>
                                          <p:attrName>ppt_x</p:attrName>
                                        </p:attrNameLst>
                                      </p:cBhvr>
                                      <p:tavLst>
                                        <p:tav tm="0">
                                          <p:val>
                                            <p:strVal val="#ppt_x"/>
                                          </p:val>
                                        </p:tav>
                                        <p:tav tm="100000">
                                          <p:val>
                                            <p:strVal val="#ppt_x"/>
                                          </p:val>
                                        </p:tav>
                                      </p:tavLst>
                                    </p:anim>
                                    <p:anim calcmode="lin" valueType="num">
                                      <p:cBhvr>
                                        <p:cTn id="43" dur="900" decel="100000" fill="hold"/>
                                        <p:tgtEl>
                                          <p:spTgt spid="1126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26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188640"/>
            <a:ext cx="6912769" cy="576064"/>
          </a:xfrm>
        </p:spPr>
        <p:txBody>
          <a:bodyPr/>
          <a:lstStyle/>
          <a:p>
            <a:pPr marL="0" indent="0">
              <a:buNone/>
            </a:pPr>
            <a:r>
              <a:rPr lang="en-US" b="1" dirty="0"/>
              <a:t>Control of Air Pollution</a:t>
            </a:r>
            <a:endParaRPr lang="th-TH" b="1" dirty="0"/>
          </a:p>
        </p:txBody>
      </p:sp>
      <p:sp>
        <p:nvSpPr>
          <p:cNvPr id="3" name="Content Placeholder 2"/>
          <p:cNvSpPr>
            <a:spLocks noGrp="1"/>
          </p:cNvSpPr>
          <p:nvPr>
            <p:ph sz="quarter" idx="1"/>
          </p:nvPr>
        </p:nvSpPr>
        <p:spPr>
          <a:xfrm>
            <a:off x="179512" y="980728"/>
            <a:ext cx="3744416" cy="6165304"/>
          </a:xfrm>
        </p:spPr>
        <p:txBody>
          <a:bodyPr>
            <a:noAutofit/>
          </a:bodyPr>
          <a:lstStyle/>
          <a:p>
            <a:r>
              <a:rPr lang="en-US" sz="2800" b="1" dirty="0"/>
              <a:t>Control of </a:t>
            </a:r>
            <a:r>
              <a:rPr lang="en-US" sz="2800" b="1" dirty="0" smtClean="0"/>
              <a:t>Vehicular Emissions</a:t>
            </a:r>
            <a:endParaRPr lang="en-US" sz="2800" b="1" dirty="0"/>
          </a:p>
          <a:p>
            <a:pPr marL="0" indent="0">
              <a:buFont typeface="Wingdings" pitchFamily="2" charset="2"/>
              <a:buChar char="Ø"/>
            </a:pPr>
            <a:r>
              <a:rPr lang="en-US" dirty="0" smtClean="0"/>
              <a:t>Catalytic converters</a:t>
            </a:r>
          </a:p>
          <a:p>
            <a:pPr marL="0" indent="0">
              <a:buFont typeface="Wingdings" pitchFamily="2" charset="2"/>
              <a:buChar char="Ø"/>
            </a:pPr>
            <a:r>
              <a:rPr lang="en-US" dirty="0" smtClean="0"/>
              <a:t>Unleaded petrol</a:t>
            </a:r>
          </a:p>
          <a:p>
            <a:pPr marL="0" indent="0">
              <a:buFont typeface="Wingdings" pitchFamily="2" charset="2"/>
              <a:buChar char="Ø"/>
            </a:pPr>
            <a:r>
              <a:rPr lang="en-US" dirty="0" smtClean="0"/>
              <a:t>Use of CNG</a:t>
            </a:r>
          </a:p>
          <a:p>
            <a:pPr marL="0" indent="0">
              <a:buFont typeface="Wingdings" pitchFamily="2" charset="2"/>
              <a:buChar char="Ø"/>
            </a:pPr>
            <a:r>
              <a:rPr lang="en-US" dirty="0" smtClean="0"/>
              <a:t>Biodiesel (</a:t>
            </a:r>
            <a:r>
              <a:rPr lang="en-US" dirty="0" err="1" smtClean="0"/>
              <a:t>Jatropa</a:t>
            </a:r>
            <a:r>
              <a:rPr lang="en-US" dirty="0" smtClean="0"/>
              <a:t>)</a:t>
            </a:r>
          </a:p>
          <a:p>
            <a:pPr marL="0" indent="0">
              <a:buNone/>
            </a:pPr>
            <a:endParaRPr lang="en-US" sz="2800" dirty="0" smtClean="0"/>
          </a:p>
          <a:p>
            <a:pPr marL="0" indent="0">
              <a:buFont typeface="Wingdings" pitchFamily="2" charset="2"/>
              <a:buChar char="Ø"/>
            </a:pPr>
            <a:endParaRPr lang="th-TH" sz="2800" dirty="0"/>
          </a:p>
        </p:txBody>
      </p:sp>
      <p:sp>
        <p:nvSpPr>
          <p:cNvPr id="4" name="Content Placeholder 3"/>
          <p:cNvSpPr>
            <a:spLocks noGrp="1"/>
          </p:cNvSpPr>
          <p:nvPr>
            <p:ph sz="quarter" idx="2"/>
          </p:nvPr>
        </p:nvSpPr>
        <p:spPr>
          <a:xfrm>
            <a:off x="3491880" y="836712"/>
            <a:ext cx="5362928" cy="6336704"/>
          </a:xfrm>
        </p:spPr>
        <p:txBody>
          <a:bodyPr>
            <a:noAutofit/>
          </a:bodyPr>
          <a:lstStyle/>
          <a:p>
            <a:r>
              <a:rPr lang="en-US" sz="2800" b="1" dirty="0" smtClean="0"/>
              <a:t>Control of Gaseous /Industrial Emissions</a:t>
            </a:r>
          </a:p>
          <a:p>
            <a:pPr>
              <a:buFont typeface="Wingdings" pitchFamily="2" charset="2"/>
              <a:buChar char="Ø"/>
            </a:pPr>
            <a:r>
              <a:rPr lang="en-US" sz="2800" b="1" dirty="0" smtClean="0"/>
              <a:t> </a:t>
            </a:r>
            <a:r>
              <a:rPr lang="en-US" sz="2400" dirty="0" smtClean="0"/>
              <a:t>Tall Chimneys</a:t>
            </a:r>
          </a:p>
          <a:p>
            <a:pPr marL="0" indent="0">
              <a:buFont typeface="Wingdings" pitchFamily="2" charset="2"/>
              <a:buChar char="Ø"/>
            </a:pPr>
            <a:r>
              <a:rPr lang="en-US" sz="2400" dirty="0" smtClean="0"/>
              <a:t>Absorption(within the surface)</a:t>
            </a:r>
          </a:p>
          <a:p>
            <a:pPr marL="0" indent="0">
              <a:buFont typeface="Wingdings" pitchFamily="2" charset="2"/>
              <a:buChar char="Ø"/>
            </a:pPr>
            <a:r>
              <a:rPr lang="en-US" sz="2400" dirty="0" smtClean="0"/>
              <a:t>Adsorption (on the surface)</a:t>
            </a:r>
          </a:p>
          <a:p>
            <a:pPr marL="0" indent="0">
              <a:buFont typeface="Wingdings" pitchFamily="2" charset="2"/>
              <a:buChar char="Ø"/>
            </a:pPr>
            <a:r>
              <a:rPr lang="en-US" sz="2400" dirty="0" smtClean="0"/>
              <a:t>Condensers</a:t>
            </a:r>
          </a:p>
          <a:p>
            <a:pPr marL="0" indent="0">
              <a:buFont typeface="Wingdings" pitchFamily="2" charset="2"/>
              <a:buChar char="Ø"/>
            </a:pPr>
            <a:r>
              <a:rPr lang="en-US" sz="2400" dirty="0" smtClean="0"/>
              <a:t>Desulphurization</a:t>
            </a:r>
          </a:p>
          <a:p>
            <a:pPr marL="0" indent="0">
              <a:buFont typeface="Wingdings" pitchFamily="2" charset="2"/>
              <a:buChar char="Ø"/>
            </a:pPr>
            <a:r>
              <a:rPr lang="en-US" sz="2400" dirty="0" err="1" smtClean="0"/>
              <a:t>Raprenox</a:t>
            </a:r>
            <a:r>
              <a:rPr lang="en-US" sz="2400" dirty="0" smtClean="0"/>
              <a:t> (Rapid Removal of NO</a:t>
            </a:r>
            <a:r>
              <a:rPr lang="en-US" sz="2400" b="1" baseline="-25000" dirty="0" smtClean="0"/>
              <a:t>X</a:t>
            </a:r>
            <a:r>
              <a:rPr lang="en-US" sz="2400" dirty="0" smtClean="0"/>
              <a:t> )</a:t>
            </a:r>
          </a:p>
          <a:p>
            <a:pPr marL="0" indent="0">
              <a:buFont typeface="Wingdings" pitchFamily="2" charset="2"/>
              <a:buChar char="Ø"/>
            </a:pPr>
            <a:r>
              <a:rPr lang="en-US" sz="2400" dirty="0" smtClean="0"/>
              <a:t>Catalytic Converters</a:t>
            </a:r>
          </a:p>
          <a:p>
            <a:pPr marL="0" indent="0">
              <a:buFont typeface="Wingdings" pitchFamily="2" charset="2"/>
              <a:buChar char="Ø"/>
            </a:pPr>
            <a:r>
              <a:rPr lang="en-US" sz="2400" dirty="0" smtClean="0"/>
              <a:t>Incinerators</a:t>
            </a:r>
          </a:p>
          <a:p>
            <a:pPr marL="0" indent="0">
              <a:buNone/>
            </a:pPr>
            <a:endParaRPr lang="th-TH" sz="2800" dirty="0"/>
          </a:p>
        </p:txBody>
      </p:sp>
    </p:spTree>
    <p:extLst>
      <p:ext uri="{BB962C8B-B14F-4D97-AF65-F5344CB8AC3E}">
        <p14:creationId xmlns:p14="http://schemas.microsoft.com/office/powerpoint/2010/main" val="18087661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edg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edg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edg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edge">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edge">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checkerboard(across)">
                                      <p:cBhvr>
                                        <p:cTn id="39" dur="500"/>
                                        <p:tgtEl>
                                          <p:spTgt spid="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checkerboard(across)">
                                      <p:cBhvr>
                                        <p:cTn id="44" dur="500"/>
                                        <p:tgtEl>
                                          <p:spTgt spid="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checkerboard(across)">
                                      <p:cBhvr>
                                        <p:cTn id="49" dur="500"/>
                                        <p:tgtEl>
                                          <p:spTgt spid="4">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checkerboard(across)">
                                      <p:cBhvr>
                                        <p:cTn id="54" dur="500"/>
                                        <p:tgtEl>
                                          <p:spTgt spid="4">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Effect transition="in" filter="checkerboard(across)">
                                      <p:cBhvr>
                                        <p:cTn id="59" dur="500"/>
                                        <p:tgtEl>
                                          <p:spTgt spid="4">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4">
                                            <p:txEl>
                                              <p:pRg st="5" end="5"/>
                                            </p:txEl>
                                          </p:spTgt>
                                        </p:tgtEl>
                                        <p:attrNameLst>
                                          <p:attrName>style.visibility</p:attrName>
                                        </p:attrNameLst>
                                      </p:cBhvr>
                                      <p:to>
                                        <p:strVal val="visible"/>
                                      </p:to>
                                    </p:set>
                                    <p:animEffect transition="in" filter="checkerboard(across)">
                                      <p:cBhvr>
                                        <p:cTn id="64" dur="500"/>
                                        <p:tgtEl>
                                          <p:spTgt spid="4">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4">
                                            <p:txEl>
                                              <p:pRg st="6" end="6"/>
                                            </p:txEl>
                                          </p:spTgt>
                                        </p:tgtEl>
                                        <p:attrNameLst>
                                          <p:attrName>style.visibility</p:attrName>
                                        </p:attrNameLst>
                                      </p:cBhvr>
                                      <p:to>
                                        <p:strVal val="visible"/>
                                      </p:to>
                                    </p:set>
                                    <p:animEffect transition="in" filter="checkerboard(across)">
                                      <p:cBhvr>
                                        <p:cTn id="69" dur="500"/>
                                        <p:tgtEl>
                                          <p:spTgt spid="4">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4">
                                            <p:txEl>
                                              <p:pRg st="7" end="7"/>
                                            </p:txEl>
                                          </p:spTgt>
                                        </p:tgtEl>
                                        <p:attrNameLst>
                                          <p:attrName>style.visibility</p:attrName>
                                        </p:attrNameLst>
                                      </p:cBhvr>
                                      <p:to>
                                        <p:strVal val="visible"/>
                                      </p:to>
                                    </p:set>
                                    <p:animEffect transition="in" filter="checkerboard(across)">
                                      <p:cBhvr>
                                        <p:cTn id="74" dur="500"/>
                                        <p:tgtEl>
                                          <p:spTgt spid="4">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animEffect transition="in" filter="checkerboard(across)">
                                      <p:cBhvr>
                                        <p:cTn id="7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567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210" y="5671919"/>
            <a:ext cx="9154209" cy="1200329"/>
          </a:xfrm>
          <a:prstGeom prst="rect">
            <a:avLst/>
          </a:prstGeom>
          <a:noFill/>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Structure of Atmosphere </a:t>
            </a:r>
          </a:p>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(Sutcliffe : 1966)</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
            <a:ext cx="8240703" cy="692696"/>
          </a:xfrm>
        </p:spPr>
        <p:txBody>
          <a:bodyPr>
            <a:normAutofit/>
          </a:bodyPr>
          <a:lstStyle/>
          <a:p>
            <a:r>
              <a:rPr lang="en-US" sz="3200" b="1" dirty="0" smtClean="0"/>
              <a:t>Structure of Atmosphere</a:t>
            </a:r>
            <a:endParaRPr lang="th-TH" sz="3200" b="1" dirty="0"/>
          </a:p>
        </p:txBody>
      </p:sp>
      <p:sp>
        <p:nvSpPr>
          <p:cNvPr id="3" name="Content Placeholder 2"/>
          <p:cNvSpPr>
            <a:spLocks noGrp="1"/>
          </p:cNvSpPr>
          <p:nvPr>
            <p:ph sz="quarter" idx="1"/>
          </p:nvPr>
        </p:nvSpPr>
        <p:spPr>
          <a:xfrm>
            <a:off x="-9610" y="548680"/>
            <a:ext cx="8999984" cy="6195939"/>
          </a:xfrm>
        </p:spPr>
        <p:txBody>
          <a:bodyPr>
            <a:noAutofit/>
          </a:bodyPr>
          <a:lstStyle/>
          <a:p>
            <a:r>
              <a:rPr lang="en-US" sz="2800" b="1" dirty="0" smtClean="0"/>
              <a:t>Troposphere</a:t>
            </a:r>
          </a:p>
          <a:p>
            <a:pPr marL="457200" indent="-457200">
              <a:buFont typeface="Wingdings" pitchFamily="2" charset="2"/>
              <a:buChar char="§"/>
            </a:pPr>
            <a:r>
              <a:rPr lang="en-US" sz="2400" dirty="0" smtClean="0"/>
              <a:t>lowest layer (layer closest to man)</a:t>
            </a:r>
          </a:p>
          <a:p>
            <a:pPr marL="457200" indent="-457200">
              <a:buFont typeface="Wingdings" pitchFamily="2" charset="2"/>
              <a:buChar char="§"/>
            </a:pPr>
            <a:r>
              <a:rPr lang="en-US" sz="2400" dirty="0" smtClean="0"/>
              <a:t>Greek word: </a:t>
            </a:r>
            <a:r>
              <a:rPr lang="en-US" sz="2400" dirty="0" err="1" smtClean="0"/>
              <a:t>tropos</a:t>
            </a:r>
            <a:r>
              <a:rPr lang="en-US" sz="2400" dirty="0" smtClean="0"/>
              <a:t>; mixing</a:t>
            </a:r>
          </a:p>
          <a:p>
            <a:pPr marL="457200" indent="-457200">
              <a:buFont typeface="Wingdings" pitchFamily="2" charset="2"/>
              <a:buChar char="§"/>
            </a:pPr>
            <a:r>
              <a:rPr lang="en-US" sz="2400" dirty="0" smtClean="0"/>
              <a:t>distance: 8 </a:t>
            </a:r>
            <a:r>
              <a:rPr lang="en-US" sz="2400" dirty="0" err="1" smtClean="0"/>
              <a:t>kms</a:t>
            </a:r>
            <a:r>
              <a:rPr lang="en-US" sz="2400" dirty="0" smtClean="0"/>
              <a:t> from poles; 18kms from equator</a:t>
            </a:r>
          </a:p>
          <a:p>
            <a:pPr marL="457200" indent="-457200">
              <a:buFont typeface="Wingdings" pitchFamily="2" charset="2"/>
              <a:buChar char="§"/>
            </a:pPr>
            <a:r>
              <a:rPr lang="en-US" sz="2400" dirty="0" smtClean="0"/>
              <a:t>temperature decreases with increasing altitude (+lapse rate)</a:t>
            </a:r>
          </a:p>
          <a:p>
            <a:pPr marL="457200" indent="-457200">
              <a:buFont typeface="Wingdings" pitchFamily="2" charset="2"/>
              <a:buChar char="§"/>
            </a:pPr>
            <a:r>
              <a:rPr lang="en-US" sz="2400" dirty="0" smtClean="0"/>
              <a:t>turbulent region, climate changes, cloud formation, regulates weather, lightening, thundering , sound      transmission</a:t>
            </a:r>
          </a:p>
          <a:p>
            <a:pPr marL="457200" indent="-457200">
              <a:buFont typeface="Wingdings" pitchFamily="2" charset="2"/>
              <a:buChar char="§"/>
            </a:pPr>
            <a:r>
              <a:rPr lang="en-US" sz="2400" dirty="0" smtClean="0"/>
              <a:t>twilight of dusk and </a:t>
            </a:r>
            <a:r>
              <a:rPr lang="en-US" sz="2400" dirty="0"/>
              <a:t>dawn, medium of </a:t>
            </a:r>
            <a:r>
              <a:rPr lang="en-US" sz="2400" dirty="0" smtClean="0"/>
              <a:t>flight</a:t>
            </a:r>
          </a:p>
          <a:p>
            <a:pPr marL="457200" indent="-457200">
              <a:buFont typeface="Wingdings" pitchFamily="2" charset="2"/>
              <a:buChar char="§"/>
            </a:pPr>
            <a:r>
              <a:rPr lang="en-US" sz="2400" dirty="0" smtClean="0"/>
              <a:t>pollination of seeds, fruits, seeds and spores</a:t>
            </a:r>
          </a:p>
          <a:p>
            <a:pPr marL="457200" indent="-457200">
              <a:buFont typeface="Wingdings" pitchFamily="2" charset="2"/>
              <a:buChar char="§"/>
            </a:pPr>
            <a:r>
              <a:rPr lang="en-US" sz="2400" dirty="0" smtClean="0"/>
              <a:t>Circulation of biogeochemical cycles(CO</a:t>
            </a:r>
            <a:r>
              <a:rPr lang="en-US" sz="2400" baseline="-25000" dirty="0" smtClean="0"/>
              <a:t>2,</a:t>
            </a:r>
            <a:r>
              <a:rPr lang="en-US" sz="2400" dirty="0"/>
              <a:t> </a:t>
            </a:r>
            <a:r>
              <a:rPr lang="en-US" sz="2400" dirty="0" smtClean="0"/>
              <a:t>O</a:t>
            </a:r>
            <a:r>
              <a:rPr lang="en-US" sz="2400" b="1" baseline="-25000" dirty="0" smtClean="0"/>
              <a:t>2, </a:t>
            </a:r>
            <a:r>
              <a:rPr lang="en-US" sz="2400" dirty="0"/>
              <a:t>H</a:t>
            </a:r>
            <a:r>
              <a:rPr lang="en-US" sz="2400" baseline="-25000" dirty="0"/>
              <a:t>2</a:t>
            </a:r>
            <a:r>
              <a:rPr lang="en-US" sz="2400" dirty="0"/>
              <a:t>O, </a:t>
            </a:r>
            <a:r>
              <a:rPr lang="en-US" sz="2400" dirty="0" smtClean="0"/>
              <a:t>N)</a:t>
            </a:r>
          </a:p>
          <a:p>
            <a:pPr marL="457200" indent="-457200">
              <a:buFont typeface="Wingdings" pitchFamily="2" charset="2"/>
              <a:buChar char="§"/>
            </a:pPr>
            <a:r>
              <a:rPr lang="en-US" sz="2400" dirty="0"/>
              <a:t>	</a:t>
            </a:r>
            <a:r>
              <a:rPr lang="en-US" b="1" i="1" dirty="0" err="1" smtClean="0"/>
              <a:t>Tropopause</a:t>
            </a:r>
            <a:r>
              <a:rPr lang="en-US" i="1" dirty="0" smtClean="0"/>
              <a:t>: transition zone between troposphere and 	stratosphere, winds move in horizontal direction  (jet streams: 480kms/</a:t>
            </a:r>
            <a:r>
              <a:rPr lang="en-US" i="1" dirty="0" err="1" smtClean="0"/>
              <a:t>hr</a:t>
            </a:r>
            <a:r>
              <a:rPr lang="en-US" i="1" dirty="0" smtClean="0"/>
              <a:t>)</a:t>
            </a:r>
            <a:endParaRPr lang="th-TH" i="1" dirty="0"/>
          </a:p>
        </p:txBody>
      </p:sp>
    </p:spTree>
    <p:extLst>
      <p:ext uri="{BB962C8B-B14F-4D97-AF65-F5344CB8AC3E}">
        <p14:creationId xmlns:p14="http://schemas.microsoft.com/office/powerpoint/2010/main" val="2475282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4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4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4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4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100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4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100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4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100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4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100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4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100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4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100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4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6512511" cy="908720"/>
          </a:xfrm>
        </p:spPr>
        <p:txBody>
          <a:bodyPr>
            <a:normAutofit/>
          </a:bodyPr>
          <a:lstStyle/>
          <a:p>
            <a:r>
              <a:rPr lang="en-US" sz="4000" b="1" dirty="0" err="1" smtClean="0"/>
              <a:t>Contd</a:t>
            </a:r>
            <a:r>
              <a:rPr lang="en-US" sz="4000" b="1" dirty="0" smtClean="0"/>
              <a:t>---</a:t>
            </a:r>
            <a:endParaRPr lang="th-TH" sz="4000" b="1" dirty="0"/>
          </a:p>
        </p:txBody>
      </p:sp>
      <p:sp>
        <p:nvSpPr>
          <p:cNvPr id="3" name="Content Placeholder 2"/>
          <p:cNvSpPr>
            <a:spLocks noGrp="1"/>
          </p:cNvSpPr>
          <p:nvPr>
            <p:ph sz="quarter" idx="1"/>
          </p:nvPr>
        </p:nvSpPr>
        <p:spPr>
          <a:xfrm>
            <a:off x="29511" y="836712"/>
            <a:ext cx="8424936" cy="5805264"/>
          </a:xfrm>
        </p:spPr>
        <p:txBody>
          <a:bodyPr>
            <a:noAutofit/>
          </a:bodyPr>
          <a:lstStyle/>
          <a:p>
            <a:pPr algn="just"/>
            <a:r>
              <a:rPr lang="en-US" sz="3200" b="1" dirty="0" smtClean="0"/>
              <a:t>Stratosphere</a:t>
            </a:r>
          </a:p>
          <a:p>
            <a:pPr marL="457200" indent="-457200" algn="just">
              <a:buFont typeface="Wingdings" pitchFamily="2" charset="2"/>
              <a:buChar char="§"/>
            </a:pPr>
            <a:r>
              <a:rPr lang="en-US" sz="3200" dirty="0"/>
              <a:t>	</a:t>
            </a:r>
            <a:r>
              <a:rPr lang="en-US" sz="3200" dirty="0" smtClean="0"/>
              <a:t>second layer: 16-55 </a:t>
            </a:r>
            <a:r>
              <a:rPr lang="en-US" sz="3200" dirty="0" err="1" smtClean="0"/>
              <a:t>kms</a:t>
            </a:r>
            <a:endParaRPr lang="en-US" sz="3200" dirty="0" smtClean="0"/>
          </a:p>
          <a:p>
            <a:pPr marL="457200" indent="-457200" algn="just">
              <a:buFont typeface="Wingdings" pitchFamily="2" charset="2"/>
              <a:buChar char="§"/>
            </a:pPr>
            <a:r>
              <a:rPr lang="en-US" sz="3200" dirty="0"/>
              <a:t>	</a:t>
            </a:r>
            <a:r>
              <a:rPr lang="en-US" sz="3200" dirty="0" smtClean="0"/>
              <a:t>ozone layer: 25 km from mean sea level (protects from harmful UV radiations)</a:t>
            </a:r>
          </a:p>
          <a:p>
            <a:pPr marL="457200" indent="-457200" algn="just">
              <a:buFont typeface="Wingdings" pitchFamily="2" charset="2"/>
              <a:buChar char="§"/>
            </a:pPr>
            <a:r>
              <a:rPr lang="en-US" sz="3200" dirty="0"/>
              <a:t>	</a:t>
            </a:r>
            <a:r>
              <a:rPr lang="en-US" sz="3200" dirty="0" smtClean="0"/>
              <a:t>temperature increases with height (negative lapse rate)</a:t>
            </a:r>
          </a:p>
          <a:p>
            <a:pPr marL="457200" indent="-457200" algn="just">
              <a:buFont typeface="Wingdings" pitchFamily="2" charset="2"/>
              <a:buChar char="§"/>
            </a:pPr>
            <a:r>
              <a:rPr lang="en-US" sz="3200" dirty="0"/>
              <a:t>	</a:t>
            </a:r>
            <a:r>
              <a:rPr lang="en-US" sz="3200" dirty="0" smtClean="0"/>
              <a:t>no mixing: free of clouds</a:t>
            </a:r>
          </a:p>
          <a:p>
            <a:pPr marL="457200" indent="-457200" algn="just">
              <a:buFont typeface="Wingdings" pitchFamily="2" charset="2"/>
              <a:buChar char="§"/>
            </a:pPr>
            <a:r>
              <a:rPr lang="en-US" sz="3200" dirty="0"/>
              <a:t>	</a:t>
            </a:r>
            <a:r>
              <a:rPr lang="en-US" sz="3200" dirty="0" smtClean="0"/>
              <a:t>long distant flights</a:t>
            </a:r>
          </a:p>
          <a:p>
            <a:pPr marL="0" indent="0">
              <a:buNone/>
            </a:pPr>
            <a:r>
              <a:rPr lang="en-US" sz="3200" b="1" i="1" dirty="0" err="1" smtClean="0"/>
              <a:t>Stratopause</a:t>
            </a:r>
            <a:r>
              <a:rPr lang="en-US" sz="3200" b="1" i="1" dirty="0" smtClean="0"/>
              <a:t>: </a:t>
            </a:r>
            <a:r>
              <a:rPr lang="en-US" sz="3200" i="1" dirty="0" smtClean="0"/>
              <a:t>boundary </a:t>
            </a:r>
            <a:r>
              <a:rPr lang="en-US" sz="3200" i="1" dirty="0"/>
              <a:t>between </a:t>
            </a:r>
            <a:r>
              <a:rPr lang="en-US" sz="3200" i="1" dirty="0" smtClean="0"/>
              <a:t>   			                stratosphere  and mesosphere</a:t>
            </a:r>
          </a:p>
        </p:txBody>
      </p:sp>
    </p:spTree>
    <p:extLst>
      <p:ext uri="{BB962C8B-B14F-4D97-AF65-F5344CB8AC3E}">
        <p14:creationId xmlns:p14="http://schemas.microsoft.com/office/powerpoint/2010/main" val="4861598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5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50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50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50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6512511" cy="1143000"/>
          </a:xfrm>
        </p:spPr>
        <p:txBody>
          <a:bodyPr>
            <a:normAutofit/>
          </a:bodyPr>
          <a:lstStyle/>
          <a:p>
            <a:r>
              <a:rPr lang="en-US" sz="3600" b="1" dirty="0" err="1" smtClean="0"/>
              <a:t>Contd</a:t>
            </a:r>
            <a:r>
              <a:rPr lang="en-US" sz="3600" b="1" dirty="0" smtClean="0"/>
              <a:t>---</a:t>
            </a:r>
            <a:endParaRPr lang="th-TH" sz="3600" b="1" dirty="0"/>
          </a:p>
        </p:txBody>
      </p:sp>
      <p:sp>
        <p:nvSpPr>
          <p:cNvPr id="3" name="Content Placeholder 2"/>
          <p:cNvSpPr>
            <a:spLocks noGrp="1"/>
          </p:cNvSpPr>
          <p:nvPr>
            <p:ph sz="quarter" idx="1"/>
          </p:nvPr>
        </p:nvSpPr>
        <p:spPr>
          <a:xfrm>
            <a:off x="395536" y="1628800"/>
            <a:ext cx="8136904" cy="4410824"/>
          </a:xfrm>
        </p:spPr>
        <p:txBody>
          <a:bodyPr>
            <a:noAutofit/>
          </a:bodyPr>
          <a:lstStyle/>
          <a:p>
            <a:r>
              <a:rPr lang="en-US" sz="3200" b="1" dirty="0" smtClean="0"/>
              <a:t>Mesosphere</a:t>
            </a:r>
          </a:p>
          <a:p>
            <a:pPr marL="457200" indent="-457200">
              <a:buFont typeface="Wingdings" pitchFamily="2" charset="2"/>
              <a:buChar char="§"/>
            </a:pPr>
            <a:r>
              <a:rPr lang="en-US" sz="3200" dirty="0"/>
              <a:t>	</a:t>
            </a:r>
            <a:r>
              <a:rPr lang="en-US" sz="3200" dirty="0" smtClean="0"/>
              <a:t>55-80 </a:t>
            </a:r>
            <a:r>
              <a:rPr lang="en-US" sz="3200" dirty="0" err="1" smtClean="0"/>
              <a:t>kms</a:t>
            </a:r>
            <a:r>
              <a:rPr lang="en-US" sz="3200" dirty="0" smtClean="0"/>
              <a:t> :middle atmosphere</a:t>
            </a:r>
          </a:p>
          <a:p>
            <a:pPr marL="457200" indent="-457200">
              <a:buFont typeface="Wingdings" pitchFamily="2" charset="2"/>
              <a:buChar char="§"/>
            </a:pPr>
            <a:r>
              <a:rPr lang="en-US" sz="3200" dirty="0"/>
              <a:t>	</a:t>
            </a:r>
            <a:r>
              <a:rPr lang="en-US" sz="3200" dirty="0" smtClean="0"/>
              <a:t>temperature decreases with height</a:t>
            </a:r>
          </a:p>
          <a:p>
            <a:pPr marL="457200" indent="-457200">
              <a:buFont typeface="Wingdings" pitchFamily="2" charset="2"/>
              <a:buChar char="§"/>
            </a:pPr>
            <a:r>
              <a:rPr lang="en-US" sz="3200" dirty="0"/>
              <a:t>	</a:t>
            </a:r>
            <a:r>
              <a:rPr lang="en-US" sz="3200" dirty="0" smtClean="0"/>
              <a:t>meteors burns up</a:t>
            </a:r>
          </a:p>
          <a:p>
            <a:pPr marL="457200" indent="-457200">
              <a:buFont typeface="Wingdings" pitchFamily="2" charset="2"/>
              <a:buChar char="§"/>
            </a:pPr>
            <a:r>
              <a:rPr lang="en-US" sz="3200" dirty="0"/>
              <a:t>	</a:t>
            </a:r>
            <a:r>
              <a:rPr lang="en-US" sz="3200" dirty="0" smtClean="0"/>
              <a:t>coldest layer</a:t>
            </a:r>
          </a:p>
          <a:p>
            <a:pPr marL="0" indent="0">
              <a:buNone/>
            </a:pPr>
            <a:r>
              <a:rPr lang="en-US" sz="3200" b="1" i="1" dirty="0" err="1" smtClean="0"/>
              <a:t>Mesopause</a:t>
            </a:r>
            <a:r>
              <a:rPr lang="en-US" sz="3200" b="1" i="1" dirty="0" smtClean="0"/>
              <a:t>: </a:t>
            </a:r>
            <a:r>
              <a:rPr lang="en-US" sz="3200" i="1" dirty="0" smtClean="0"/>
              <a:t>boundary between 				mesosphere and  thermosphere</a:t>
            </a:r>
          </a:p>
          <a:p>
            <a:pPr marL="0" indent="0">
              <a:buNone/>
            </a:pPr>
            <a:r>
              <a:rPr lang="en-US" sz="3200" dirty="0"/>
              <a:t>	</a:t>
            </a:r>
            <a:endParaRPr lang="th-TH" sz="3200" dirty="0"/>
          </a:p>
        </p:txBody>
      </p:sp>
    </p:spTree>
    <p:extLst>
      <p:ext uri="{BB962C8B-B14F-4D97-AF65-F5344CB8AC3E}">
        <p14:creationId xmlns:p14="http://schemas.microsoft.com/office/powerpoint/2010/main" val="20965672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5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50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50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50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16632"/>
            <a:ext cx="6512511" cy="1143000"/>
          </a:xfrm>
        </p:spPr>
        <p:txBody>
          <a:bodyPr/>
          <a:lstStyle/>
          <a:p>
            <a:r>
              <a:rPr lang="en-US" dirty="0" err="1" smtClean="0"/>
              <a:t>Contd</a:t>
            </a:r>
            <a:r>
              <a:rPr lang="en-US" dirty="0" smtClean="0"/>
              <a:t>---</a:t>
            </a:r>
            <a:endParaRPr lang="th-TH" dirty="0"/>
          </a:p>
        </p:txBody>
      </p:sp>
      <p:sp>
        <p:nvSpPr>
          <p:cNvPr id="3" name="Content Placeholder 2"/>
          <p:cNvSpPr>
            <a:spLocks noGrp="1"/>
          </p:cNvSpPr>
          <p:nvPr>
            <p:ph sz="quarter" idx="1"/>
          </p:nvPr>
        </p:nvSpPr>
        <p:spPr>
          <a:xfrm>
            <a:off x="323528" y="1484784"/>
            <a:ext cx="8568952" cy="4680520"/>
          </a:xfrm>
        </p:spPr>
        <p:txBody>
          <a:bodyPr>
            <a:normAutofit lnSpcReduction="10000"/>
          </a:bodyPr>
          <a:lstStyle/>
          <a:p>
            <a:pPr algn="just"/>
            <a:r>
              <a:rPr lang="en-US" sz="3200" b="1" dirty="0" smtClean="0"/>
              <a:t>Thermosphere</a:t>
            </a:r>
          </a:p>
          <a:p>
            <a:pPr marL="457200" indent="-457200" algn="just">
              <a:buFont typeface="Wingdings" pitchFamily="2" charset="2"/>
              <a:buChar char="§"/>
            </a:pPr>
            <a:r>
              <a:rPr lang="en-US" sz="3200" dirty="0"/>
              <a:t>	</a:t>
            </a:r>
            <a:r>
              <a:rPr lang="en-US" sz="3200" dirty="0" smtClean="0"/>
              <a:t>80-500 </a:t>
            </a:r>
            <a:r>
              <a:rPr lang="en-US" sz="3200" dirty="0" err="1" smtClean="0"/>
              <a:t>kms</a:t>
            </a:r>
            <a:r>
              <a:rPr lang="en-US" sz="3200" dirty="0" smtClean="0"/>
              <a:t>.</a:t>
            </a:r>
          </a:p>
          <a:p>
            <a:pPr marL="457200" indent="-457200" algn="just">
              <a:buFont typeface="Wingdings" pitchFamily="2" charset="2"/>
              <a:buChar char="§"/>
            </a:pPr>
            <a:r>
              <a:rPr lang="en-US" sz="3200" dirty="0"/>
              <a:t>	</a:t>
            </a:r>
            <a:r>
              <a:rPr lang="en-US" sz="3200" dirty="0" smtClean="0"/>
              <a:t>temperature increases with height</a:t>
            </a:r>
          </a:p>
          <a:p>
            <a:pPr marL="457200" indent="-457200" algn="just">
              <a:buFont typeface="Wingdings" pitchFamily="2" charset="2"/>
              <a:buChar char="§"/>
            </a:pPr>
            <a:r>
              <a:rPr lang="en-US" sz="3200" dirty="0"/>
              <a:t>	</a:t>
            </a:r>
            <a:r>
              <a:rPr lang="en-US" sz="3200" dirty="0" smtClean="0"/>
              <a:t>telecommunication services</a:t>
            </a:r>
          </a:p>
          <a:p>
            <a:pPr marL="457200" indent="-457200" algn="just">
              <a:buFont typeface="Wingdings" pitchFamily="2" charset="2"/>
              <a:buChar char="§"/>
            </a:pPr>
            <a:r>
              <a:rPr lang="en-US" sz="3200" dirty="0"/>
              <a:t>	</a:t>
            </a:r>
            <a:r>
              <a:rPr lang="en-US" sz="3200" dirty="0" smtClean="0"/>
              <a:t>phenomenon of Auroras ( colorful light 		display which can be seen almost 		every night by people near poles)</a:t>
            </a:r>
          </a:p>
          <a:p>
            <a:pPr algn="just">
              <a:buSzPct val="74000"/>
              <a:buFont typeface="Courier New" pitchFamily="49" charset="0"/>
              <a:buChar char="o"/>
            </a:pPr>
            <a:r>
              <a:rPr lang="en-US" sz="3200" b="1" dirty="0" smtClean="0"/>
              <a:t>Exosphere</a:t>
            </a:r>
          </a:p>
          <a:p>
            <a:pPr marL="457200" indent="-457200" algn="just">
              <a:buFont typeface="Wingdings" pitchFamily="2" charset="2"/>
              <a:buChar char="§"/>
            </a:pPr>
            <a:r>
              <a:rPr lang="en-US" sz="3200" dirty="0" smtClean="0"/>
              <a:t>Up to infinity</a:t>
            </a:r>
            <a:endParaRPr lang="th-TH" sz="3200" dirty="0"/>
          </a:p>
        </p:txBody>
      </p:sp>
    </p:spTree>
    <p:extLst>
      <p:ext uri="{BB962C8B-B14F-4D97-AF65-F5344CB8AC3E}">
        <p14:creationId xmlns:p14="http://schemas.microsoft.com/office/powerpoint/2010/main" val="42106237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069" y="-243408"/>
            <a:ext cx="6512511" cy="1143000"/>
          </a:xfrm>
        </p:spPr>
        <p:txBody>
          <a:bodyPr>
            <a:normAutofit/>
          </a:bodyPr>
          <a:lstStyle/>
          <a:p>
            <a:r>
              <a:rPr lang="en-US" sz="3600" dirty="0" err="1" smtClean="0"/>
              <a:t>Contd</a:t>
            </a:r>
            <a:r>
              <a:rPr lang="en-US" sz="3600" dirty="0" smtClean="0"/>
              <a:t>---</a:t>
            </a:r>
            <a:endParaRPr lang="th-TH" sz="3600" dirty="0"/>
          </a:p>
        </p:txBody>
      </p:sp>
      <p:sp>
        <p:nvSpPr>
          <p:cNvPr id="3" name="Content Placeholder 2"/>
          <p:cNvSpPr>
            <a:spLocks noGrp="1"/>
          </p:cNvSpPr>
          <p:nvPr>
            <p:ph sz="quarter" idx="1"/>
          </p:nvPr>
        </p:nvSpPr>
        <p:spPr>
          <a:xfrm>
            <a:off x="108012" y="847251"/>
            <a:ext cx="6400800" cy="6010749"/>
          </a:xfrm>
        </p:spPr>
        <p:txBody>
          <a:bodyPr>
            <a:noAutofit/>
          </a:bodyPr>
          <a:lstStyle/>
          <a:p>
            <a:pPr algn="just"/>
            <a:r>
              <a:rPr lang="en-US" sz="2800" dirty="0" smtClean="0"/>
              <a:t>Study of troposphere and stratosphere is called </a:t>
            </a:r>
            <a:r>
              <a:rPr lang="en-US" sz="2800" b="1" dirty="0" smtClean="0"/>
              <a:t>Meteorology.</a:t>
            </a:r>
          </a:p>
          <a:p>
            <a:pPr algn="just"/>
            <a:r>
              <a:rPr lang="en-US" sz="2800" dirty="0" smtClean="0"/>
              <a:t>Study of mesosphere and thermosphere is called </a:t>
            </a:r>
            <a:r>
              <a:rPr lang="en-US" sz="2800" b="1" dirty="0" smtClean="0"/>
              <a:t>Aerology</a:t>
            </a:r>
          </a:p>
          <a:p>
            <a:pPr algn="just"/>
            <a:r>
              <a:rPr lang="en-US" sz="2800" dirty="0" smtClean="0"/>
              <a:t>Atmospheric pressure: </a:t>
            </a:r>
            <a:r>
              <a:rPr lang="en-US" sz="2800" b="1" dirty="0" smtClean="0"/>
              <a:t>Barometer</a:t>
            </a:r>
          </a:p>
          <a:p>
            <a:pPr algn="just"/>
            <a:r>
              <a:rPr lang="en-US" sz="2800" dirty="0" smtClean="0"/>
              <a:t>Temperature : </a:t>
            </a:r>
            <a:r>
              <a:rPr lang="en-US" sz="2800" b="1" dirty="0" smtClean="0"/>
              <a:t>Thermometer</a:t>
            </a:r>
            <a:endParaRPr lang="en-US" sz="2800" dirty="0" smtClean="0"/>
          </a:p>
          <a:p>
            <a:pPr algn="just"/>
            <a:r>
              <a:rPr lang="en-US" sz="2800" dirty="0" smtClean="0"/>
              <a:t>Wind  : </a:t>
            </a:r>
            <a:r>
              <a:rPr lang="en-US" sz="2800" b="1" dirty="0" smtClean="0"/>
              <a:t>Anemometer</a:t>
            </a:r>
          </a:p>
          <a:p>
            <a:pPr algn="just"/>
            <a:r>
              <a:rPr lang="en-US" sz="2800" dirty="0" smtClean="0"/>
              <a:t>Atmospheric humidity: </a:t>
            </a:r>
            <a:r>
              <a:rPr lang="en-US" sz="2800" b="1" dirty="0" smtClean="0"/>
              <a:t>paper 				strip hygrometer</a:t>
            </a:r>
          </a:p>
          <a:p>
            <a:pPr marL="0" indent="0" algn="just">
              <a:buNone/>
            </a:pPr>
            <a:endParaRPr lang="th-TH" sz="2800" dirty="0"/>
          </a:p>
        </p:txBody>
      </p:sp>
      <p:pic>
        <p:nvPicPr>
          <p:cNvPr id="6" name="Picture 2" descr="C:\Users\ad\Desktop\download.jpg"/>
          <p:cNvPicPr>
            <a:picLocks noChangeAspect="1" noChangeArrowheads="1"/>
          </p:cNvPicPr>
          <p:nvPr/>
        </p:nvPicPr>
        <p:blipFill>
          <a:blip r:embed="rId3"/>
          <a:srcRect/>
          <a:stretch>
            <a:fillRect/>
          </a:stretch>
        </p:blipFill>
        <p:spPr bwMode="auto">
          <a:xfrm>
            <a:off x="6991580" y="2564904"/>
            <a:ext cx="2143133" cy="1928819"/>
          </a:xfrm>
          <a:prstGeom prst="rect">
            <a:avLst/>
          </a:prstGeom>
          <a:noFill/>
        </p:spPr>
      </p:pic>
      <p:pic>
        <p:nvPicPr>
          <p:cNvPr id="3075" name="Picture 3" descr="C:\Users\ad\Desktop\download (1).jpg"/>
          <p:cNvPicPr>
            <a:picLocks noChangeAspect="1" noChangeArrowheads="1"/>
          </p:cNvPicPr>
          <p:nvPr/>
        </p:nvPicPr>
        <p:blipFill>
          <a:blip r:embed="rId4"/>
          <a:srcRect/>
          <a:stretch>
            <a:fillRect/>
          </a:stretch>
        </p:blipFill>
        <p:spPr bwMode="auto">
          <a:xfrm>
            <a:off x="6732240" y="4855321"/>
            <a:ext cx="2286016" cy="1675248"/>
          </a:xfrm>
          <a:prstGeom prst="rect">
            <a:avLst/>
          </a:prstGeom>
          <a:noFill/>
        </p:spPr>
      </p:pic>
      <p:cxnSp>
        <p:nvCxnSpPr>
          <p:cNvPr id="5" name="Straight Arrow Connector 4"/>
          <p:cNvCxnSpPr/>
          <p:nvPr/>
        </p:nvCxnSpPr>
        <p:spPr>
          <a:xfrm>
            <a:off x="6288904" y="3429000"/>
            <a:ext cx="8866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39952" y="4518318"/>
            <a:ext cx="2592288" cy="566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9259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5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7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5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7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25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75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25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75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075"/>
                                        </p:tgtEl>
                                        <p:attrNameLst>
                                          <p:attrName>style.visibility</p:attrName>
                                        </p:attrNameLst>
                                      </p:cBhvr>
                                      <p:to>
                                        <p:strVal val="visible"/>
                                      </p:to>
                                    </p:set>
                                    <p:animEffect transition="in" filter="fade">
                                      <p:cBhvr>
                                        <p:cTn id="44" dur="1000"/>
                                        <p:tgtEl>
                                          <p:spTgt spid="3075"/>
                                        </p:tgtEl>
                                      </p:cBhvr>
                                    </p:animEffect>
                                    <p:anim calcmode="lin" valueType="num">
                                      <p:cBhvr>
                                        <p:cTn id="45" dur="1000" fill="hold"/>
                                        <p:tgtEl>
                                          <p:spTgt spid="3075"/>
                                        </p:tgtEl>
                                        <p:attrNameLst>
                                          <p:attrName>ppt_x</p:attrName>
                                        </p:attrNameLst>
                                      </p:cBhvr>
                                      <p:tavLst>
                                        <p:tav tm="0">
                                          <p:val>
                                            <p:strVal val="#ppt_x"/>
                                          </p:val>
                                        </p:tav>
                                        <p:tav tm="100000">
                                          <p:val>
                                            <p:strVal val="#ppt_x"/>
                                          </p:val>
                                        </p:tav>
                                      </p:tavLst>
                                    </p:anim>
                                    <p:anim calcmode="lin" valueType="num">
                                      <p:cBhvr>
                                        <p:cTn id="4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25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Desktop\air-polutions.jpg"/>
          <p:cNvPicPr>
            <a:picLocks noChangeAspect="1" noChangeArrowheads="1"/>
          </p:cNvPicPr>
          <p:nvPr/>
        </p:nvPicPr>
        <p:blipFill>
          <a:blip r:embed="rId2"/>
          <a:srcRect/>
          <a:stretch>
            <a:fillRect/>
          </a:stretch>
        </p:blipFill>
        <p:spPr bwMode="auto">
          <a:xfrm>
            <a:off x="1677" y="0"/>
            <a:ext cx="9198069"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0.8|0.9|0.6|0.9|0.7|0.7|0.8|0.7|1.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958</TotalTime>
  <Words>662</Words>
  <Application>Microsoft Office PowerPoint</Application>
  <PresentationFormat>On-screen Show (4:3)</PresentationFormat>
  <Paragraphs>174</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Oriel</vt:lpstr>
      <vt:lpstr>ATMOSPHERE Dr. Shakha Sharda   </vt:lpstr>
      <vt:lpstr>Introduction</vt:lpstr>
      <vt:lpstr>PowerPoint Presentation</vt:lpstr>
      <vt:lpstr>Structure of Atmosphere</vt:lpstr>
      <vt:lpstr>Contd---</vt:lpstr>
      <vt:lpstr>Contd---</vt:lpstr>
      <vt:lpstr>Contd---</vt:lpstr>
      <vt:lpstr>Contd---</vt:lpstr>
      <vt:lpstr>PowerPoint Presentation</vt:lpstr>
      <vt:lpstr>Air pollution</vt:lpstr>
      <vt:lpstr>Types of air pollutants</vt:lpstr>
      <vt:lpstr>PowerPoint Presentation</vt:lpstr>
      <vt:lpstr>PowerPoint Presentation</vt:lpstr>
      <vt:lpstr>Oxides of carbon</vt:lpstr>
      <vt:lpstr>PowerPoint Presentation</vt:lpstr>
      <vt:lpstr>Oxides of SO2</vt:lpstr>
      <vt:lpstr>Oxides of NO2</vt:lpstr>
      <vt:lpstr>SPM (Suspended Particulate Matter)</vt:lpstr>
      <vt:lpstr>PowerPoint Presentation</vt:lpstr>
      <vt:lpstr>Secondary Pollutants</vt:lpstr>
      <vt:lpstr>          Photochemical Smog                      (fog+smoke)</vt:lpstr>
      <vt:lpstr>PowerPoint Presentation</vt:lpstr>
      <vt:lpstr>             Reducing Smog/ Classical smog</vt:lpstr>
      <vt:lpstr>Ozone Hole/ Depletion of Ozone layer </vt:lpstr>
      <vt:lpstr>Case studies</vt:lpstr>
      <vt:lpstr>PowerPoint Presentation</vt:lpstr>
      <vt:lpstr>CONTROL OF AIR POLLUTION</vt:lpstr>
      <vt:lpstr>PowerPoint Presentation</vt:lpstr>
      <vt:lpstr>Control of Air Pollution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ATMOSPHERE</dc:title>
  <dc:creator>RADHA</dc:creator>
  <cp:lastModifiedBy>ADMIN</cp:lastModifiedBy>
  <cp:revision>77</cp:revision>
  <dcterms:created xsi:type="dcterms:W3CDTF">2006-08-16T00:00:00Z</dcterms:created>
  <dcterms:modified xsi:type="dcterms:W3CDTF">2020-10-15T08:09:28Z</dcterms:modified>
</cp:coreProperties>
</file>